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26"/>
  </p:notesMasterIdLst>
  <p:sldIdLst>
    <p:sldId id="331" r:id="rId2"/>
    <p:sldId id="434" r:id="rId3"/>
    <p:sldId id="367" r:id="rId4"/>
    <p:sldId id="355" r:id="rId5"/>
    <p:sldId id="356" r:id="rId6"/>
    <p:sldId id="366" r:id="rId7"/>
    <p:sldId id="373" r:id="rId8"/>
    <p:sldId id="371" r:id="rId9"/>
    <p:sldId id="372" r:id="rId10"/>
    <p:sldId id="368" r:id="rId11"/>
    <p:sldId id="369" r:id="rId12"/>
    <p:sldId id="435" r:id="rId13"/>
    <p:sldId id="370" r:id="rId14"/>
    <p:sldId id="436" r:id="rId15"/>
    <p:sldId id="437" r:id="rId16"/>
    <p:sldId id="332" r:id="rId17"/>
    <p:sldId id="362" r:id="rId18"/>
    <p:sldId id="363" r:id="rId19"/>
    <p:sldId id="333" r:id="rId20"/>
    <p:sldId id="438" r:id="rId21"/>
    <p:sldId id="364" r:id="rId22"/>
    <p:sldId id="365" r:id="rId23"/>
    <p:sldId id="409" r:id="rId24"/>
    <p:sldId id="394" r:id="rId2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DCE5"/>
    <a:srgbClr val="EAB200"/>
    <a:srgbClr val="F4F5F8"/>
    <a:srgbClr val="F1F3F6"/>
    <a:srgbClr val="788EBF"/>
    <a:srgbClr val="4472C4"/>
    <a:srgbClr val="D4DFF1"/>
    <a:srgbClr val="CAD7EE"/>
    <a:srgbClr val="6B83B9"/>
    <a:srgbClr val="FCC8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04" autoAdjust="0"/>
    <p:restoredTop sz="58353" autoAdjust="0"/>
  </p:normalViewPr>
  <p:slideViewPr>
    <p:cSldViewPr snapToGrid="0">
      <p:cViewPr varScale="1">
        <p:scale>
          <a:sx n="66" d="100"/>
          <a:sy n="66" d="100"/>
        </p:scale>
        <p:origin x="2022" y="7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131" d="100"/>
          <a:sy n="131" d="100"/>
        </p:scale>
        <p:origin x="3876"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604E4CB-389A-4BBB-9BC7-1147B44C11FD}" type="datetimeFigureOut">
              <a:rPr kumimoji="1" lang="ja-JP" altLang="en-US" smtClean="0"/>
              <a:t>2021/5/16</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B0597C-FA93-4446-99D0-B9406236AB22}" type="slidenum">
              <a:rPr kumimoji="1" lang="ja-JP" altLang="en-US" smtClean="0"/>
              <a:t>‹#›</a:t>
            </a:fld>
            <a:endParaRPr kumimoji="1" lang="ja-JP" altLang="en-US"/>
          </a:p>
        </p:txBody>
      </p:sp>
    </p:spTree>
    <p:extLst>
      <p:ext uri="{BB962C8B-B14F-4D97-AF65-F5344CB8AC3E}">
        <p14:creationId xmlns:p14="http://schemas.microsoft.com/office/powerpoint/2010/main" val="87837488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こんにちは</a:t>
            </a:r>
            <a:endParaRPr kumimoji="1" lang="en-US" altLang="ja-JP" dirty="0"/>
          </a:p>
          <a:p>
            <a:endParaRPr kumimoji="1" lang="en-US" altLang="ja-JP" dirty="0"/>
          </a:p>
          <a:p>
            <a:r>
              <a:rPr kumimoji="1" lang="ja-JP" altLang="en-US" dirty="0"/>
              <a:t>ガス主任ハックです。</a:t>
            </a:r>
            <a:endParaRPr kumimoji="1" lang="en-US" altLang="ja-JP" dirty="0"/>
          </a:p>
          <a:p>
            <a:endParaRPr kumimoji="1" lang="en-US" altLang="ja-JP" dirty="0"/>
          </a:p>
          <a:p>
            <a:r>
              <a:rPr kumimoji="1" lang="ja-JP" altLang="en-US" dirty="0"/>
              <a:t>公式ラインの方にリクエストがあったので「整圧器の仕組み」について解説をしたいと思います。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1</a:t>
            </a:fld>
            <a:endParaRPr kumimoji="1" lang="ja-JP" altLang="en-US"/>
          </a:p>
        </p:txBody>
      </p:sp>
    </p:spTree>
    <p:extLst>
      <p:ext uri="{BB962C8B-B14F-4D97-AF65-F5344CB8AC3E}">
        <p14:creationId xmlns:p14="http://schemas.microsoft.com/office/powerpoint/2010/main" val="19576205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b="1" u="sng" dirty="0">
                <a:solidFill>
                  <a:schemeClr val="accent1">
                    <a:lumMod val="50000"/>
                  </a:schemeClr>
                </a:solidFill>
                <a:latin typeface="Hiragino Kaku Gothic ProN"/>
              </a:rPr>
              <a:t>低温ぜい性</a:t>
            </a:r>
            <a:r>
              <a:rPr lang="ja-JP" altLang="en-US" b="1" u="sng" dirty="0">
                <a:solidFill>
                  <a:srgbClr val="333333"/>
                </a:solidFill>
                <a:latin typeface="Hiragino Kaku Gothic ProN"/>
              </a:rPr>
              <a:t>とは、</a:t>
            </a:r>
            <a:r>
              <a:rPr lang="ja-JP" altLang="en-US" u="sng" dirty="0">
                <a:solidFill>
                  <a:srgbClr val="333333"/>
                </a:solidFill>
                <a:latin typeface="Hiragino Kaku Gothic ProN"/>
              </a:rPr>
              <a:t>金属が温度低下でもろくなる性質です</a:t>
            </a:r>
            <a:endParaRPr lang="en-US" altLang="ja-JP" u="sng" dirty="0">
              <a:solidFill>
                <a:srgbClr val="333333"/>
              </a:solidFill>
              <a:latin typeface="Hiragino Kaku Gothic ProN"/>
            </a:endParaRPr>
          </a:p>
          <a:p>
            <a:r>
              <a:rPr lang="ja-JP" altLang="en-US" sz="1200" dirty="0">
                <a:solidFill>
                  <a:srgbClr val="333333"/>
                </a:solidFill>
                <a:latin typeface="Hiragino Kaku Gothic ProN"/>
              </a:rPr>
              <a:t>面心立法晶金属（オーステナイト鋼）は発生しません！（理由は解明されていないらしい</a:t>
            </a:r>
            <a:r>
              <a:rPr lang="en-US" altLang="ja-JP" sz="1200" dirty="0">
                <a:solidFill>
                  <a:srgbClr val="333333"/>
                </a:solidFill>
                <a:latin typeface="Hiragino Kaku Gothic ProN"/>
              </a:rPr>
              <a:t>…</a:t>
            </a:r>
            <a:r>
              <a:rPr lang="ja-JP" altLang="en-US" sz="1200" dirty="0">
                <a:solidFill>
                  <a:srgbClr val="333333"/>
                </a:solidFill>
                <a:latin typeface="Hiragino Kaku Gothic ProN"/>
              </a:rPr>
              <a:t>）</a:t>
            </a:r>
            <a:endParaRPr lang="en-US" altLang="ja-JP" sz="1200" dirty="0">
              <a:solidFill>
                <a:srgbClr val="333333"/>
              </a:solidFill>
              <a:latin typeface="Hiragino Kaku Gothic ProN"/>
            </a:endParaRPr>
          </a:p>
          <a:p>
            <a:endParaRPr kumimoji="1" lang="en-US" altLang="ja-JP" sz="1200" dirty="0">
              <a:solidFill>
                <a:srgbClr val="333333"/>
              </a:solidFill>
              <a:latin typeface="Hiragino Kaku Gothic ProN"/>
            </a:endParaRPr>
          </a:p>
          <a:p>
            <a:r>
              <a:rPr lang="ja-JP" altLang="en-US" b="1" u="sng" dirty="0">
                <a:solidFill>
                  <a:schemeClr val="accent1">
                    <a:lumMod val="50000"/>
                  </a:schemeClr>
                </a:solidFill>
                <a:latin typeface="Hiragino Kaku Gothic ProN"/>
              </a:rPr>
              <a:t>疲労破壊</a:t>
            </a:r>
            <a:r>
              <a:rPr lang="ja-JP" altLang="en-US" b="1" u="sng" dirty="0">
                <a:solidFill>
                  <a:srgbClr val="333333"/>
                </a:solidFill>
                <a:latin typeface="Hiragino Kaku Gothic ProN"/>
              </a:rPr>
              <a:t>とは、</a:t>
            </a:r>
            <a:r>
              <a:rPr lang="ja-JP" altLang="en-US" u="sng" dirty="0">
                <a:solidFill>
                  <a:srgbClr val="333333"/>
                </a:solidFill>
                <a:latin typeface="Hiragino Kaku Gothic ProN"/>
              </a:rPr>
              <a:t>繰り返し応力による破壊現象です</a:t>
            </a:r>
            <a:endParaRPr lang="en-US" altLang="ja-JP" u="sng" dirty="0">
              <a:solidFill>
                <a:srgbClr val="333333"/>
              </a:solidFill>
              <a:latin typeface="Hiragino Kaku Gothic ProN"/>
            </a:endParaRPr>
          </a:p>
          <a:p>
            <a:r>
              <a:rPr lang="ja-JP" altLang="en-US" sz="1200" dirty="0">
                <a:solidFill>
                  <a:srgbClr val="333333"/>
                </a:solidFill>
                <a:latin typeface="Hiragino Kaku Gothic ProN"/>
              </a:rPr>
              <a:t>イメージとしては、針金を何度も曲げるといつか切れる感じです（大きく曲げるほど早く切れる）</a:t>
            </a:r>
            <a:endParaRPr lang="en-US" altLang="ja-JP" sz="1200" dirty="0">
              <a:solidFill>
                <a:srgbClr val="333333"/>
              </a:solidFill>
              <a:latin typeface="Hiragino Kaku Gothic ProN"/>
            </a:endParaRPr>
          </a:p>
          <a:p>
            <a:endParaRPr kumimoji="1" lang="en-US" altLang="ja-JP" sz="1200" dirty="0">
              <a:solidFill>
                <a:srgbClr val="333333"/>
              </a:solidFill>
              <a:latin typeface="Hiragino Kaku Gothic ProN"/>
            </a:endParaRPr>
          </a:p>
          <a:p>
            <a:r>
              <a:rPr lang="ja-JP" altLang="en-US" b="1" u="sng" dirty="0">
                <a:solidFill>
                  <a:schemeClr val="accent1">
                    <a:lumMod val="50000"/>
                  </a:schemeClr>
                </a:solidFill>
                <a:latin typeface="Hiragino Kaku Gothic ProN"/>
              </a:rPr>
              <a:t>クリープ</a:t>
            </a:r>
            <a:r>
              <a:rPr lang="ja-JP" altLang="en-US" b="1" u="sng" dirty="0">
                <a:solidFill>
                  <a:srgbClr val="333333"/>
                </a:solidFill>
                <a:latin typeface="Hiragino Kaku Gothic ProN"/>
              </a:rPr>
              <a:t>とは、</a:t>
            </a:r>
            <a:r>
              <a:rPr lang="ja-JP" altLang="en-US" u="sng" dirty="0">
                <a:solidFill>
                  <a:srgbClr val="333333"/>
                </a:solidFill>
                <a:latin typeface="Hiragino Kaku Gothic ProN"/>
              </a:rPr>
              <a:t>応力を加え続けると、ひずみが時間とともに増加する現象です</a:t>
            </a:r>
            <a:endParaRPr lang="en-US" altLang="ja-JP" u="sng" dirty="0">
              <a:solidFill>
                <a:srgbClr val="333333"/>
              </a:solidFill>
              <a:latin typeface="Hiragino Kaku Gothic ProN"/>
            </a:endParaRPr>
          </a:p>
          <a:p>
            <a:r>
              <a:rPr lang="ja-JP" altLang="en-US" sz="1200" dirty="0">
                <a:solidFill>
                  <a:srgbClr val="333333"/>
                </a:solidFill>
                <a:latin typeface="Hiragino Kaku Gothic ProN"/>
              </a:rPr>
              <a:t>イメージとしては、グミを伸ばし続けるといつか切れる</a:t>
            </a:r>
            <a:r>
              <a:rPr kumimoji="1" lang="ja-JP" altLang="en-US" dirty="0"/>
              <a:t>感じです</a:t>
            </a:r>
            <a:endParaRPr kumimoji="1" lang="en-US" altLang="ja-JP" dirty="0"/>
          </a:p>
          <a:p>
            <a:endParaRPr kumimoji="1" lang="en-US" altLang="ja-JP" dirty="0"/>
          </a:p>
          <a:p>
            <a:r>
              <a:rPr lang="ja-JP" altLang="en-US" b="1" u="sng" dirty="0">
                <a:solidFill>
                  <a:schemeClr val="accent1">
                    <a:lumMod val="50000"/>
                  </a:schemeClr>
                </a:solidFill>
                <a:latin typeface="Hiragino Kaku Gothic ProN"/>
              </a:rPr>
              <a:t>応力腐食割れ</a:t>
            </a:r>
            <a:r>
              <a:rPr lang="ja-JP" altLang="en-US" b="1" u="sng" dirty="0">
                <a:solidFill>
                  <a:srgbClr val="333333"/>
                </a:solidFill>
                <a:latin typeface="Hiragino Kaku Gothic ProN"/>
              </a:rPr>
              <a:t>とは、</a:t>
            </a:r>
            <a:r>
              <a:rPr lang="ja-JP" altLang="en-US" u="sng" dirty="0">
                <a:solidFill>
                  <a:srgbClr val="333333"/>
                </a:solidFill>
                <a:latin typeface="Hiragino Kaku Gothic ProN"/>
              </a:rPr>
              <a:t>特定の材料、環境、引張応力下で発生する現象です</a:t>
            </a:r>
            <a:endParaRPr lang="en-US" altLang="ja-JP" u="sng" dirty="0">
              <a:solidFill>
                <a:srgbClr val="333333"/>
              </a:solidFill>
              <a:latin typeface="Hiragino Kaku Gothic ProN"/>
            </a:endParaRPr>
          </a:p>
          <a:p>
            <a:r>
              <a:rPr lang="ja-JP" altLang="en-US" sz="1200" dirty="0">
                <a:solidFill>
                  <a:srgbClr val="333333"/>
                </a:solidFill>
                <a:latin typeface="Hiragino Kaku Gothic ProN"/>
              </a:rPr>
              <a:t>「オーステナイト鋼で発生する」という問題が頻出！</a:t>
            </a:r>
            <a:endParaRPr lang="en-US" altLang="ja-JP" sz="1200" dirty="0">
              <a:solidFill>
                <a:srgbClr val="333333"/>
              </a:solidFill>
              <a:latin typeface="Hiragino Kaku Gothic ProN"/>
            </a:endParaRPr>
          </a:p>
          <a:p>
            <a:endParaRPr kumimoji="1" lang="en-US" altLang="ja-JP" sz="1200" dirty="0">
              <a:solidFill>
                <a:srgbClr val="333333"/>
              </a:solidFill>
              <a:latin typeface="Hiragino Kaku Gothic ProN"/>
            </a:endParaRPr>
          </a:p>
          <a:p>
            <a:r>
              <a:rPr lang="ja-JP" altLang="en-US" b="1" u="sng" dirty="0">
                <a:solidFill>
                  <a:schemeClr val="accent1">
                    <a:lumMod val="50000"/>
                  </a:schemeClr>
                </a:solidFill>
                <a:latin typeface="Hiragino Kaku Gothic ProN"/>
              </a:rPr>
              <a:t>遅れ割れ</a:t>
            </a:r>
            <a:r>
              <a:rPr lang="ja-JP" altLang="en-US" b="1" u="sng" dirty="0">
                <a:solidFill>
                  <a:srgbClr val="333333"/>
                </a:solidFill>
                <a:latin typeface="Hiragino Kaku Gothic ProN"/>
              </a:rPr>
              <a:t>とは、</a:t>
            </a:r>
            <a:r>
              <a:rPr lang="ja-JP" altLang="en-US" u="sng" dirty="0">
                <a:solidFill>
                  <a:srgbClr val="333333"/>
                </a:solidFill>
                <a:latin typeface="Hiragino Kaku Gothic ProN"/>
              </a:rPr>
              <a:t>溶接部近傍に生じる割れであり、溶接後、長時間経過して発生する現象です</a:t>
            </a:r>
            <a:endParaRPr lang="en-US" altLang="ja-JP" u="sng" dirty="0">
              <a:solidFill>
                <a:srgbClr val="333333"/>
              </a:solidFill>
              <a:latin typeface="Hiragino Kaku Gothic ProN"/>
            </a:endParaRPr>
          </a:p>
          <a:p>
            <a:r>
              <a:rPr lang="ja-JP" altLang="en-US" sz="1200" dirty="0">
                <a:solidFill>
                  <a:srgbClr val="333333"/>
                </a:solidFill>
                <a:latin typeface="Hiragino Kaku Gothic ProN"/>
              </a:rPr>
              <a:t>水素の気泡を起点に発生するため、水素量が多いほど発生しやすいです。</a:t>
            </a:r>
            <a:endParaRPr kumimoji="1" lang="ja-JP" altLang="en-US" dirty="0"/>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18</a:t>
            </a:fld>
            <a:endParaRPr kumimoji="1" lang="ja-JP" altLang="en-US"/>
          </a:p>
        </p:txBody>
      </p:sp>
    </p:spTree>
    <p:extLst>
      <p:ext uri="{BB962C8B-B14F-4D97-AF65-F5344CB8AC3E}">
        <p14:creationId xmlns:p14="http://schemas.microsoft.com/office/powerpoint/2010/main" val="29248615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20</a:t>
            </a:fld>
            <a:endParaRPr kumimoji="1" lang="ja-JP" altLang="en-US"/>
          </a:p>
        </p:txBody>
      </p:sp>
    </p:spTree>
    <p:extLst>
      <p:ext uri="{BB962C8B-B14F-4D97-AF65-F5344CB8AC3E}">
        <p14:creationId xmlns:p14="http://schemas.microsoft.com/office/powerpoint/2010/main" val="36693669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高分子材料とは、</a:t>
            </a:r>
            <a:r>
              <a:rPr lang="ja-JP" altLang="en-US" dirty="0">
                <a:solidFill>
                  <a:srgbClr val="333333"/>
                </a:solidFill>
                <a:latin typeface="Hiragino Kaku Gothic ProN"/>
              </a:rPr>
              <a:t>きわめて分子量の大きい分子でできた材料です</a:t>
            </a:r>
            <a:endParaRPr lang="en-US" altLang="ja-JP" dirty="0">
              <a:solidFill>
                <a:srgbClr val="333333"/>
              </a:solidFill>
              <a:latin typeface="Hiragino Kaku Gothic ProN"/>
            </a:endParaRPr>
          </a:p>
          <a:p>
            <a:r>
              <a:rPr kumimoji="1" lang="ja-JP" altLang="en-US" dirty="0">
                <a:solidFill>
                  <a:srgbClr val="333333"/>
                </a:solidFill>
                <a:latin typeface="Hiragino Kaku Gothic ProN"/>
              </a:rPr>
              <a:t>プラスチックやゴムなどが高分子材料に該当します。</a:t>
            </a:r>
            <a:endParaRPr kumimoji="1" lang="en-US" altLang="ja-JP" dirty="0">
              <a:solidFill>
                <a:srgbClr val="333333"/>
              </a:solidFill>
              <a:latin typeface="Hiragino Kaku Gothic ProN"/>
            </a:endParaRPr>
          </a:p>
          <a:p>
            <a:endParaRPr kumimoji="1" lang="en-US" altLang="ja-JP" dirty="0">
              <a:solidFill>
                <a:srgbClr val="333333"/>
              </a:solidFill>
              <a:latin typeface="Hiragino Kaku Gothic ProN"/>
            </a:endParaRPr>
          </a:p>
          <a:p>
            <a:r>
              <a:rPr kumimoji="1" lang="ja-JP" altLang="en-US" dirty="0">
                <a:solidFill>
                  <a:srgbClr val="333333"/>
                </a:solidFill>
                <a:latin typeface="Hiragino Kaku Gothic ProN"/>
              </a:rPr>
              <a:t>熱伝導率は、金属が高く、高分子材料が低いです。</a:t>
            </a:r>
            <a:endParaRPr kumimoji="1" lang="en-US" altLang="ja-JP" dirty="0">
              <a:solidFill>
                <a:srgbClr val="333333"/>
              </a:solidFill>
              <a:latin typeface="Hiragino Kaku Gothic ProN"/>
            </a:endParaRPr>
          </a:p>
          <a:p>
            <a:r>
              <a:rPr kumimoji="1" lang="ja-JP" altLang="en-US" dirty="0"/>
              <a:t>イメージとしては、プライパンは金属</a:t>
            </a:r>
            <a:endParaRPr kumimoji="1" lang="en-US" altLang="ja-JP" dirty="0"/>
          </a:p>
          <a:p>
            <a:endParaRPr kumimoji="1" lang="en-US" altLang="ja-JP" dirty="0"/>
          </a:p>
          <a:p>
            <a:r>
              <a:rPr kumimoji="1" lang="ja-JP" altLang="en-US" dirty="0"/>
              <a:t>引張強さは、金属が高く、高分子材料が低いです。</a:t>
            </a:r>
            <a:endParaRPr kumimoji="1" lang="en-US" altLang="ja-JP" dirty="0"/>
          </a:p>
          <a:p>
            <a:r>
              <a:rPr kumimoji="1" lang="ja-JP" altLang="en-US" dirty="0"/>
              <a:t>イメージとしては、ゴムは伸ばすと切れるイメージです</a:t>
            </a:r>
            <a:endParaRPr kumimoji="1" lang="en-US" altLang="ja-JP" dirty="0"/>
          </a:p>
          <a:p>
            <a:endParaRPr kumimoji="1" lang="en-US" altLang="ja-JP" dirty="0"/>
          </a:p>
          <a:p>
            <a:r>
              <a:rPr kumimoji="1" lang="ja-JP" altLang="en-US" dirty="0"/>
              <a:t>比重は、金属が高く、高分子材料が低いです。</a:t>
            </a:r>
            <a:endParaRPr kumimoji="1" lang="en-US" altLang="ja-JP" dirty="0"/>
          </a:p>
          <a:p>
            <a:r>
              <a:rPr kumimoji="1" lang="ja-JP" altLang="en-US" dirty="0"/>
              <a:t>イメージとしては、プラスチックは軽いイメージです</a:t>
            </a:r>
            <a:endParaRPr kumimoji="1" lang="en-US" altLang="ja-JP" dirty="0"/>
          </a:p>
          <a:p>
            <a:endParaRPr kumimoji="1" lang="en-US" altLang="ja-JP" dirty="0"/>
          </a:p>
          <a:p>
            <a:r>
              <a:rPr kumimoji="1" lang="ja-JP" altLang="en-US" dirty="0"/>
              <a:t>酸に対する腐食性は、金属が低くて、高分子材料が高いです。</a:t>
            </a:r>
            <a:endParaRPr kumimoji="1" lang="en-US" altLang="ja-JP" dirty="0"/>
          </a:p>
          <a:p>
            <a:r>
              <a:rPr kumimoji="1" lang="ja-JP" altLang="en-US" dirty="0"/>
              <a:t>イメージとしては、鉄が酸化して錆びるイメージです</a:t>
            </a:r>
            <a:endParaRPr kumimoji="1" lang="en-US" altLang="ja-JP" dirty="0"/>
          </a:p>
          <a:p>
            <a:endParaRPr kumimoji="1" lang="en-US" altLang="ja-JP" dirty="0"/>
          </a:p>
          <a:p>
            <a:r>
              <a:rPr kumimoji="1" lang="ja-JP" altLang="en-US" dirty="0"/>
              <a:t>紫外線体制は、金属が高くて、高分子材料は低いです</a:t>
            </a:r>
            <a:endParaRPr kumimoji="1" lang="en-US" altLang="ja-JP" dirty="0"/>
          </a:p>
          <a:p>
            <a:r>
              <a:rPr kumimoji="1" lang="ja-JP" altLang="en-US" dirty="0"/>
              <a:t>イメージとしては、プラスチックは黄ばみやすいイメージです。</a:t>
            </a: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21</a:t>
            </a:fld>
            <a:endParaRPr kumimoji="1" lang="ja-JP" altLang="en-US"/>
          </a:p>
        </p:txBody>
      </p:sp>
    </p:spTree>
    <p:extLst>
      <p:ext uri="{BB962C8B-B14F-4D97-AF65-F5344CB8AC3E}">
        <p14:creationId xmlns:p14="http://schemas.microsoft.com/office/powerpoint/2010/main" val="17083160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2</a:t>
            </a:fld>
            <a:endParaRPr kumimoji="1" lang="ja-JP" altLang="en-US"/>
          </a:p>
        </p:txBody>
      </p:sp>
    </p:spTree>
    <p:extLst>
      <p:ext uri="{BB962C8B-B14F-4D97-AF65-F5344CB8AC3E}">
        <p14:creationId xmlns:p14="http://schemas.microsoft.com/office/powerpoint/2010/main" val="11255318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r>
              <a:rPr kumimoji="1" lang="ja-JP" altLang="en-US" dirty="0"/>
              <a:t>応力とは、</a:t>
            </a:r>
            <a:r>
              <a:rPr lang="ja-JP" altLang="en-US" sz="1200" b="0" i="0" dirty="0">
                <a:solidFill>
                  <a:srgbClr val="333333"/>
                </a:solidFill>
                <a:effectLst/>
                <a:latin typeface="Hiragino Kaku Gothic ProN"/>
              </a:rPr>
              <a:t>物体の内部に生じる力の大きさや作用方向を表現するために用いられる物質量です</a:t>
            </a:r>
            <a:endParaRPr lang="en-US" altLang="ja-JP" sz="1200" b="0" i="0" dirty="0">
              <a:solidFill>
                <a:srgbClr val="333333"/>
              </a:solidFill>
              <a:effectLst/>
              <a:latin typeface="Hiragino Kaku Gothic ProN"/>
            </a:endParaRPr>
          </a:p>
          <a:p>
            <a:pPr marL="0" indent="0">
              <a:buFont typeface="Arial" panose="020B0604020202020204" pitchFamily="34" charset="0"/>
              <a:buNone/>
            </a:pPr>
            <a:endParaRPr lang="en-US" altLang="ja-JP" sz="1200" b="0" i="0" dirty="0">
              <a:solidFill>
                <a:srgbClr val="333333"/>
              </a:solidFill>
              <a:effectLst/>
              <a:latin typeface="Hiragino Kaku Gothic ProN"/>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200" b="0" i="0" dirty="0">
                <a:solidFill>
                  <a:srgbClr val="333333"/>
                </a:solidFill>
                <a:effectLst/>
                <a:latin typeface="Hiragino Kaku Gothic ProN"/>
              </a:rPr>
              <a:t>計算式は</a:t>
            </a:r>
            <a:r>
              <a:rPr lang="ja-JP" altLang="en-US" sz="1000" b="1" dirty="0">
                <a:solidFill>
                  <a:schemeClr val="accent1">
                    <a:lumMod val="75000"/>
                  </a:schemeClr>
                </a:solidFill>
              </a:rPr>
              <a:t>応力（</a:t>
            </a:r>
            <a:r>
              <a:rPr lang="en-US" altLang="ja-JP" sz="1000" b="1" dirty="0">
                <a:solidFill>
                  <a:schemeClr val="accent1">
                    <a:lumMod val="75000"/>
                  </a:schemeClr>
                </a:solidFill>
              </a:rPr>
              <a:t>σ</a:t>
            </a:r>
            <a:r>
              <a:rPr lang="ja-JP" altLang="en-US" sz="1000" b="1" dirty="0">
                <a:solidFill>
                  <a:schemeClr val="accent1">
                    <a:lumMod val="75000"/>
                  </a:schemeClr>
                </a:solidFill>
              </a:rPr>
              <a:t>）＝</a:t>
            </a:r>
            <a:r>
              <a:rPr lang="en-US" altLang="ja-JP" sz="1000" b="1" dirty="0">
                <a:solidFill>
                  <a:schemeClr val="accent1">
                    <a:lumMod val="75000"/>
                  </a:schemeClr>
                </a:solidFill>
              </a:rPr>
              <a:t>P</a:t>
            </a:r>
            <a:r>
              <a:rPr lang="ja-JP" altLang="en-US" sz="1000" b="1" dirty="0">
                <a:solidFill>
                  <a:schemeClr val="accent1">
                    <a:lumMod val="75000"/>
                  </a:schemeClr>
                </a:solidFill>
              </a:rPr>
              <a:t>／</a:t>
            </a:r>
            <a:r>
              <a:rPr lang="en-US" altLang="ja-JP" sz="1000" b="1" dirty="0">
                <a:solidFill>
                  <a:schemeClr val="accent1">
                    <a:lumMod val="75000"/>
                  </a:schemeClr>
                </a:solidFill>
              </a:rPr>
              <a:t>A</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ja-JP" sz="1000" b="1" dirty="0"/>
              <a:t>σ</a:t>
            </a:r>
            <a:r>
              <a:rPr lang="ja-JP" altLang="en-US" sz="1000" b="1" dirty="0"/>
              <a:t>（シグマ）：応力　</a:t>
            </a:r>
            <a:r>
              <a:rPr lang="en-US" altLang="ja-JP" sz="1000" b="1" dirty="0"/>
              <a:t>P</a:t>
            </a:r>
            <a:r>
              <a:rPr lang="ja-JP" altLang="en-US" sz="1000" b="1" dirty="0"/>
              <a:t>：力　</a:t>
            </a:r>
            <a:r>
              <a:rPr lang="en-US" altLang="ja-JP" sz="1000" b="1" dirty="0"/>
              <a:t>A</a:t>
            </a:r>
            <a:r>
              <a:rPr lang="ja-JP" altLang="en-US" sz="1000" b="1" dirty="0"/>
              <a:t>：原断面積</a:t>
            </a:r>
            <a:endParaRPr lang="en-US" altLang="ja-JP" sz="1000" b="1"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ja-JP" sz="1000" b="1" dirty="0"/>
          </a:p>
          <a:p>
            <a:pPr marL="0" indent="0">
              <a:lnSpc>
                <a:spcPts val="1500"/>
              </a:lnSpc>
              <a:buFont typeface="Arial" panose="020B0604020202020204" pitchFamily="34" charset="0"/>
              <a:buNone/>
            </a:pPr>
            <a:r>
              <a:rPr lang="ja-JP" altLang="en-US" sz="1000" dirty="0">
                <a:solidFill>
                  <a:srgbClr val="333333"/>
                </a:solidFill>
              </a:rPr>
              <a:t>応力は、力に比例し、原断面積に反比例します</a:t>
            </a:r>
            <a:endParaRPr lang="en-US" altLang="ja-JP" sz="1000" dirty="0">
              <a:solidFill>
                <a:srgbClr val="333333"/>
              </a:solidFill>
            </a:endParaRPr>
          </a:p>
          <a:p>
            <a:pPr marL="0" indent="0">
              <a:lnSpc>
                <a:spcPts val="1500"/>
              </a:lnSpc>
              <a:buFont typeface="Arial" panose="020B0604020202020204" pitchFamily="34" charset="0"/>
              <a:buNone/>
            </a:pPr>
            <a:r>
              <a:rPr lang="ja-JP" altLang="en-US" sz="1000" b="0" i="0" dirty="0">
                <a:solidFill>
                  <a:srgbClr val="333333"/>
                </a:solidFill>
                <a:effectLst/>
              </a:rPr>
              <a:t>（力が強いほど、折れやすい、原断面積が大きい（矢が増える）ほど、折れづらい）</a:t>
            </a:r>
            <a:endParaRPr lang="en-US" altLang="ja-JP" sz="1000" b="0" i="0" dirty="0">
              <a:solidFill>
                <a:srgbClr val="333333"/>
              </a:solidFill>
              <a:effectLst/>
            </a:endParaRPr>
          </a:p>
          <a:p>
            <a:pPr marL="0" indent="0">
              <a:lnSpc>
                <a:spcPts val="1500"/>
              </a:lnSpc>
              <a:buFont typeface="Arial" panose="020B0604020202020204" pitchFamily="34" charset="0"/>
              <a:buNone/>
            </a:pPr>
            <a:endParaRPr lang="en-US" altLang="ja-JP" sz="1000" b="0" i="0" dirty="0">
              <a:solidFill>
                <a:srgbClr val="333333"/>
              </a:solidFill>
              <a:effectLst/>
            </a:endParaRPr>
          </a:p>
          <a:p>
            <a:pPr marL="0" indent="0">
              <a:lnSpc>
                <a:spcPts val="1500"/>
              </a:lnSpc>
              <a:buFont typeface="Arial" panose="020B0604020202020204" pitchFamily="34" charset="0"/>
              <a:buNone/>
            </a:pPr>
            <a:r>
              <a:rPr lang="ja-JP" altLang="en-US" sz="1000" b="0" i="0" dirty="0">
                <a:solidFill>
                  <a:srgbClr val="333333"/>
                </a:solidFill>
                <a:effectLst/>
              </a:rPr>
              <a:t>応力には、</a:t>
            </a:r>
            <a:r>
              <a:rPr lang="ja-JP" altLang="en-US" sz="1000" b="0" i="0" dirty="0">
                <a:solidFill>
                  <a:srgbClr val="333333"/>
                </a:solidFill>
                <a:effectLst/>
                <a:latin typeface="Hiragino Kaku Gothic ProN"/>
              </a:rPr>
              <a:t>引張応力、圧縮応力、せん断応力がある</a:t>
            </a:r>
            <a:endParaRPr lang="en-US" altLang="ja-JP" sz="1000" b="0" i="0" dirty="0">
              <a:solidFill>
                <a:srgbClr val="333333"/>
              </a:solidFill>
              <a:effectLst/>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ja-JP" sz="1000" b="1" dirty="0"/>
          </a:p>
          <a:p>
            <a:pPr marL="0" indent="0">
              <a:buFont typeface="Arial" panose="020B0604020202020204" pitchFamily="34" charset="0"/>
              <a:buNone/>
            </a:pPr>
            <a:endParaRPr lang="ja-JP" altLang="en-US" sz="1000" dirty="0"/>
          </a:p>
          <a:p>
            <a:endParaRPr kumimoji="1" lang="ja-JP" altLang="en-US" dirty="0"/>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3</a:t>
            </a:fld>
            <a:endParaRPr kumimoji="1" lang="ja-JP" altLang="en-US"/>
          </a:p>
        </p:txBody>
      </p:sp>
    </p:spTree>
    <p:extLst>
      <p:ext uri="{BB962C8B-B14F-4D97-AF65-F5344CB8AC3E}">
        <p14:creationId xmlns:p14="http://schemas.microsoft.com/office/powerpoint/2010/main" val="3733000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r>
              <a:rPr lang="ja-JP" altLang="en-US" b="1" i="0" dirty="0">
                <a:solidFill>
                  <a:srgbClr val="333333"/>
                </a:solidFill>
                <a:effectLst/>
              </a:rPr>
              <a:t>ひずみ</a:t>
            </a:r>
            <a:r>
              <a:rPr lang="ja-JP" altLang="en-US" b="0" i="0" dirty="0">
                <a:solidFill>
                  <a:srgbClr val="333333"/>
                </a:solidFill>
                <a:effectLst/>
              </a:rPr>
              <a:t>：応力に伴って生ずる単位寸法当たりの変形量で、</a:t>
            </a:r>
            <a:r>
              <a:rPr lang="ja-JP" altLang="en-US" dirty="0">
                <a:solidFill>
                  <a:srgbClr val="333333"/>
                </a:solidFill>
              </a:rPr>
              <a:t>単位は無次元です</a:t>
            </a:r>
            <a:endParaRPr lang="en-US" altLang="ja-JP" dirty="0">
              <a:solidFill>
                <a:srgbClr val="333333"/>
              </a:solidFill>
            </a:endParaRPr>
          </a:p>
          <a:p>
            <a:pPr marL="0" indent="0">
              <a:buFont typeface="Arial" panose="020B0604020202020204" pitchFamily="34" charset="0"/>
              <a:buNone/>
            </a:pPr>
            <a:r>
              <a:rPr lang="ja-JP" altLang="en-US" dirty="0">
                <a:solidFill>
                  <a:srgbClr val="333333"/>
                </a:solidFill>
              </a:rPr>
              <a:t>ひずみは伸縮方向だけではなく、それと直角な方向にも生じます</a:t>
            </a:r>
            <a:endParaRPr lang="en-US" altLang="ja-JP" dirty="0">
              <a:solidFill>
                <a:srgbClr val="333333"/>
              </a:solidFill>
            </a:endParaRPr>
          </a:p>
          <a:p>
            <a:pPr marL="0" indent="0">
              <a:buFont typeface="Arial" panose="020B0604020202020204" pitchFamily="34" charset="0"/>
              <a:buNone/>
            </a:pPr>
            <a:endParaRPr lang="en-US" altLang="ja-JP" dirty="0">
              <a:solidFill>
                <a:srgbClr val="333333"/>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dirty="0">
                <a:solidFill>
                  <a:srgbClr val="333333"/>
                </a:solidFill>
              </a:rPr>
              <a:t>弾性変形とは外力を取り去ると</a:t>
            </a:r>
            <a:r>
              <a:rPr lang="ja-JP" altLang="en-US" b="1" u="sng" dirty="0">
                <a:solidFill>
                  <a:srgbClr val="EAB200"/>
                </a:solidFill>
              </a:rPr>
              <a:t>元に戻る変形です</a:t>
            </a:r>
            <a:endParaRPr lang="en-US" altLang="ja-JP" b="1" u="sng" dirty="0">
              <a:solidFill>
                <a:srgbClr val="EAB20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altLang="ja-JP" b="1" u="sng" dirty="0">
              <a:solidFill>
                <a:srgbClr val="EAB20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b="1" u="sng" dirty="0">
                <a:solidFill>
                  <a:srgbClr val="EAB200"/>
                </a:solidFill>
              </a:rPr>
              <a:t>塑性変形とは外力を取り去っても元にも出らない変形です</a:t>
            </a:r>
            <a:endParaRPr lang="en-US" altLang="ja-JP" b="1" u="sng" dirty="0">
              <a:solidFill>
                <a:srgbClr val="EAB200"/>
              </a:solidFill>
            </a:endParaRPr>
          </a:p>
          <a:p>
            <a:pPr marL="0" indent="0">
              <a:buFont typeface="Arial" panose="020B0604020202020204" pitchFamily="34" charset="0"/>
              <a:buNone/>
            </a:pPr>
            <a:endParaRPr lang="en-US" altLang="ja-JP" dirty="0">
              <a:solidFill>
                <a:srgbClr val="333333"/>
              </a:solidFill>
            </a:endParaRP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10</a:t>
            </a:fld>
            <a:endParaRPr kumimoji="1" lang="ja-JP" altLang="en-US"/>
          </a:p>
        </p:txBody>
      </p:sp>
    </p:spTree>
    <p:extLst>
      <p:ext uri="{BB962C8B-B14F-4D97-AF65-F5344CB8AC3E}">
        <p14:creationId xmlns:p14="http://schemas.microsoft.com/office/powerpoint/2010/main" val="15048729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indent="0">
              <a:buFont typeface="Arial" panose="020B0604020202020204" pitchFamily="34" charset="0"/>
              <a:buNone/>
            </a:pPr>
            <a:r>
              <a:rPr lang="ja-JP" altLang="en-US" b="1" i="0" dirty="0">
                <a:solidFill>
                  <a:srgbClr val="333333"/>
                </a:solidFill>
                <a:effectLst/>
              </a:rPr>
              <a:t>応力ひずみ曲線</a:t>
            </a:r>
            <a:r>
              <a:rPr lang="ja-JP" altLang="en-US" b="0" i="0" dirty="0">
                <a:solidFill>
                  <a:srgbClr val="333333"/>
                </a:solidFill>
                <a:effectLst/>
              </a:rPr>
              <a:t>とは応力とひずみの関係を表した線図です</a:t>
            </a:r>
            <a:endParaRPr lang="en-US" altLang="ja-JP" b="0" i="0" dirty="0">
              <a:solidFill>
                <a:srgbClr val="333333"/>
              </a:solidFill>
              <a:effectLst/>
            </a:endParaRPr>
          </a:p>
          <a:p>
            <a:pPr marL="0" indent="0">
              <a:buFont typeface="Arial" panose="020B0604020202020204" pitchFamily="34" charset="0"/>
              <a:buNone/>
            </a:pPr>
            <a:r>
              <a:rPr lang="ja-JP" altLang="en-US" b="1" u="sng" dirty="0">
                <a:solidFill>
                  <a:srgbClr val="EAB200"/>
                </a:solidFill>
              </a:rPr>
              <a:t>応力が小さいとき</a:t>
            </a:r>
            <a:r>
              <a:rPr lang="ja-JP" altLang="en-US" dirty="0">
                <a:solidFill>
                  <a:srgbClr val="333333"/>
                </a:solidFill>
              </a:rPr>
              <a:t>、ひずみは応力に</a:t>
            </a:r>
            <a:r>
              <a:rPr lang="ja-JP" altLang="en-US" b="1" u="sng" dirty="0">
                <a:solidFill>
                  <a:srgbClr val="EAB200"/>
                </a:solidFill>
              </a:rPr>
              <a:t>比例</a:t>
            </a:r>
            <a:r>
              <a:rPr lang="ja-JP" altLang="en-US" dirty="0">
                <a:solidFill>
                  <a:srgbClr val="333333"/>
                </a:solidFill>
              </a:rPr>
              <a:t>します（</a:t>
            </a:r>
            <a:r>
              <a:rPr lang="ja-JP" altLang="en-US" b="1" u="sng" dirty="0">
                <a:solidFill>
                  <a:srgbClr val="EAB200"/>
                </a:solidFill>
              </a:rPr>
              <a:t>フックの法則</a:t>
            </a:r>
            <a:r>
              <a:rPr lang="ja-JP" altLang="en-US" dirty="0">
                <a:solidFill>
                  <a:srgbClr val="333333"/>
                </a:solidFill>
              </a:rPr>
              <a:t>）</a:t>
            </a:r>
            <a:endParaRPr lang="en-US" altLang="ja-JP" dirty="0">
              <a:solidFill>
                <a:srgbClr val="333333"/>
              </a:solidFill>
            </a:endParaRPr>
          </a:p>
          <a:p>
            <a:pPr marL="0" indent="0">
              <a:buFont typeface="Arial" panose="020B0604020202020204" pitchFamily="34" charset="0"/>
              <a:buNone/>
            </a:pPr>
            <a:r>
              <a:rPr lang="ja-JP" altLang="en-US" dirty="0">
                <a:solidFill>
                  <a:srgbClr val="333333"/>
                </a:solidFill>
              </a:rPr>
              <a:t>フックの法則が成り立つとき、以下の式が成り立つ</a:t>
            </a:r>
            <a:endParaRPr lang="en-US" altLang="ja-JP" dirty="0">
              <a:solidFill>
                <a:srgbClr val="333333"/>
              </a:solidFill>
            </a:endParaRPr>
          </a:p>
          <a:p>
            <a:pPr marL="0" indent="0">
              <a:buFont typeface="Arial" panose="020B0604020202020204" pitchFamily="34" charset="0"/>
              <a:buNone/>
            </a:pPr>
            <a:r>
              <a:rPr lang="ja-JP" altLang="en-US" b="1" dirty="0">
                <a:solidFill>
                  <a:schemeClr val="accent1">
                    <a:lumMod val="75000"/>
                  </a:schemeClr>
                </a:solidFill>
              </a:rPr>
              <a:t>応力（</a:t>
            </a:r>
            <a:r>
              <a:rPr lang="en-US" altLang="ja-JP" b="1" dirty="0">
                <a:solidFill>
                  <a:schemeClr val="accent1">
                    <a:lumMod val="75000"/>
                  </a:schemeClr>
                </a:solidFill>
              </a:rPr>
              <a:t>σ</a:t>
            </a:r>
            <a:r>
              <a:rPr lang="ja-JP" altLang="en-US" b="1" dirty="0">
                <a:solidFill>
                  <a:schemeClr val="accent1">
                    <a:lumMod val="75000"/>
                  </a:schemeClr>
                </a:solidFill>
              </a:rPr>
              <a:t>）＝</a:t>
            </a:r>
            <a:r>
              <a:rPr lang="en-US" altLang="ja-JP" b="1" dirty="0" err="1">
                <a:solidFill>
                  <a:schemeClr val="accent1">
                    <a:lumMod val="75000"/>
                  </a:schemeClr>
                </a:solidFill>
              </a:rPr>
              <a:t>E×ε</a:t>
            </a:r>
            <a:endParaRPr lang="en-US" altLang="ja-JP" b="1" dirty="0">
              <a:solidFill>
                <a:schemeClr val="accent1">
                  <a:lumMod val="75000"/>
                </a:schemeClr>
              </a:solidFill>
            </a:endParaRPr>
          </a:p>
          <a:p>
            <a:pPr marL="0" indent="0">
              <a:buFont typeface="Arial" panose="020B0604020202020204" pitchFamily="34" charset="0"/>
              <a:buNone/>
            </a:pPr>
            <a:r>
              <a:rPr lang="en-US" altLang="ja-JP" b="1" dirty="0">
                <a:solidFill>
                  <a:srgbClr val="333333"/>
                </a:solidFill>
              </a:rPr>
              <a:t>σ</a:t>
            </a:r>
            <a:r>
              <a:rPr lang="ja-JP" altLang="en-US" b="1" dirty="0">
                <a:solidFill>
                  <a:srgbClr val="333333"/>
                </a:solidFill>
              </a:rPr>
              <a:t>（シグマ）：応力　</a:t>
            </a:r>
            <a:r>
              <a:rPr lang="en-US" altLang="ja-JP" b="1" dirty="0">
                <a:solidFill>
                  <a:srgbClr val="333333"/>
                </a:solidFill>
              </a:rPr>
              <a:t>E</a:t>
            </a:r>
            <a:r>
              <a:rPr lang="ja-JP" altLang="en-US" b="1" dirty="0">
                <a:solidFill>
                  <a:srgbClr val="333333"/>
                </a:solidFill>
              </a:rPr>
              <a:t>：縦断性係数</a:t>
            </a:r>
            <a:endParaRPr lang="en-US" altLang="ja-JP" b="1" dirty="0">
              <a:solidFill>
                <a:srgbClr val="333333"/>
              </a:solidFill>
            </a:endParaRPr>
          </a:p>
          <a:p>
            <a:pPr marL="0" indent="0">
              <a:buFont typeface="Arial" panose="020B0604020202020204" pitchFamily="34" charset="0"/>
              <a:buNone/>
            </a:pPr>
            <a:r>
              <a:rPr lang="en-US" altLang="ja-JP" b="1" dirty="0">
                <a:solidFill>
                  <a:srgbClr val="333333"/>
                </a:solidFill>
              </a:rPr>
              <a:t>ε</a:t>
            </a:r>
            <a:r>
              <a:rPr lang="ja-JP" altLang="en-US" b="1" dirty="0">
                <a:solidFill>
                  <a:srgbClr val="333333"/>
                </a:solidFill>
              </a:rPr>
              <a:t>（イプシロン）：ひずみ</a:t>
            </a:r>
            <a:endParaRPr lang="en-US" altLang="ja-JP" b="1" dirty="0">
              <a:solidFill>
                <a:srgbClr val="333333"/>
              </a:solidFill>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11</a:t>
            </a:fld>
            <a:endParaRPr kumimoji="1" lang="ja-JP" altLang="en-US"/>
          </a:p>
        </p:txBody>
      </p:sp>
    </p:spTree>
    <p:extLst>
      <p:ext uri="{BB962C8B-B14F-4D97-AF65-F5344CB8AC3E}">
        <p14:creationId xmlns:p14="http://schemas.microsoft.com/office/powerpoint/2010/main" val="7101565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200" b="1" i="0" dirty="0">
                <a:solidFill>
                  <a:srgbClr val="333333"/>
                </a:solidFill>
                <a:effectLst/>
              </a:rPr>
              <a:t>安全率</a:t>
            </a:r>
            <a:r>
              <a:rPr lang="ja-JP" altLang="en-US" sz="1200" b="0" i="0" dirty="0">
                <a:solidFill>
                  <a:srgbClr val="333333"/>
                </a:solidFill>
                <a:effectLst/>
              </a:rPr>
              <a:t>とは材料の基準強さと許容応力の比です</a:t>
            </a:r>
            <a:endParaRPr lang="en-US" altLang="ja-JP" sz="1200" b="0" i="0" dirty="0">
              <a:solidFill>
                <a:srgbClr val="333333"/>
              </a:solidFill>
              <a:effectLst/>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b="0" i="0" dirty="0">
              <a:solidFill>
                <a:srgbClr val="333333"/>
              </a:solidFill>
              <a:effectLst/>
            </a:endParaRPr>
          </a:p>
          <a:p>
            <a:pPr marL="0" indent="0">
              <a:buFont typeface="Arial" panose="020B0604020202020204" pitchFamily="34" charset="0"/>
              <a:buNone/>
            </a:pPr>
            <a:r>
              <a:rPr lang="ja-JP" altLang="en-US" sz="1200" b="0" i="0" dirty="0">
                <a:solidFill>
                  <a:srgbClr val="333333"/>
                </a:solidFill>
                <a:effectLst/>
              </a:rPr>
              <a:t>計算式は</a:t>
            </a:r>
            <a:r>
              <a:rPr lang="ja-JP" altLang="en-US" sz="1200" b="1" i="0" dirty="0">
                <a:solidFill>
                  <a:schemeClr val="accent1">
                    <a:lumMod val="75000"/>
                  </a:schemeClr>
                </a:solidFill>
                <a:effectLst/>
              </a:rPr>
              <a:t>安全率＝基準強さ／許容応力です</a:t>
            </a:r>
            <a:endParaRPr lang="en-US" altLang="ja-JP" sz="1200" b="1" i="0" dirty="0">
              <a:solidFill>
                <a:schemeClr val="accent1">
                  <a:lumMod val="75000"/>
                </a:schemeClr>
              </a:solidFill>
              <a:effectLst/>
            </a:endParaRPr>
          </a:p>
          <a:p>
            <a:pPr marL="0" indent="0">
              <a:buFont typeface="Arial" panose="020B0604020202020204" pitchFamily="34" charset="0"/>
              <a:buNone/>
            </a:pPr>
            <a:r>
              <a:rPr lang="ja-JP" altLang="en-US" sz="1200" b="1" dirty="0">
                <a:solidFill>
                  <a:schemeClr val="accent1">
                    <a:lumMod val="75000"/>
                  </a:schemeClr>
                </a:solidFill>
              </a:rPr>
              <a:t>許容応力＝基準強さ／安全率　とも表すこともできます</a:t>
            </a:r>
            <a:endParaRPr lang="en-US" altLang="ja-JP" sz="1200" b="1" dirty="0">
              <a:solidFill>
                <a:schemeClr val="accent1">
                  <a:lumMod val="75000"/>
                </a:schemeClr>
              </a:solidFill>
            </a:endParaRPr>
          </a:p>
          <a:p>
            <a:pPr marL="0" indent="0">
              <a:buFont typeface="Arial" panose="020B0604020202020204" pitchFamily="34" charset="0"/>
              <a:buNone/>
            </a:pPr>
            <a:endParaRPr lang="en-US" altLang="ja-JP" sz="1200" b="1" dirty="0">
              <a:solidFill>
                <a:schemeClr val="accent1">
                  <a:lumMod val="75000"/>
                </a:schemeClr>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1200" dirty="0">
                <a:solidFill>
                  <a:srgbClr val="333333"/>
                </a:solidFill>
              </a:rPr>
              <a:t>安全率は</a:t>
            </a:r>
            <a:r>
              <a:rPr lang="ja-JP" altLang="en-US" sz="1200" b="1" u="sng" dirty="0">
                <a:solidFill>
                  <a:srgbClr val="EAB200"/>
                </a:solidFill>
              </a:rPr>
              <a:t>１より大きく</a:t>
            </a:r>
            <a:r>
              <a:rPr lang="ja-JP" altLang="en-US" sz="1200" dirty="0">
                <a:solidFill>
                  <a:srgbClr val="333333"/>
                </a:solidFill>
              </a:rPr>
              <a:t>する</a:t>
            </a:r>
            <a:endParaRPr lang="en-US" altLang="ja-JP" sz="1200" dirty="0">
              <a:solidFill>
                <a:srgbClr val="333333"/>
              </a:solidFill>
            </a:endParaRPr>
          </a:p>
          <a:p>
            <a:pPr marL="0" indent="0">
              <a:buFont typeface="Arial" panose="020B0604020202020204" pitchFamily="34" charset="0"/>
              <a:buNone/>
            </a:pPr>
            <a:endParaRPr lang="en-US" altLang="ja-JP" sz="1200" b="1" dirty="0">
              <a:solidFill>
                <a:srgbClr val="333333"/>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200" dirty="0">
              <a:solidFill>
                <a:srgbClr val="333333"/>
              </a:solidFill>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13</a:t>
            </a:fld>
            <a:endParaRPr kumimoji="1" lang="ja-JP" altLang="en-US"/>
          </a:p>
        </p:txBody>
      </p:sp>
    </p:spTree>
    <p:extLst>
      <p:ext uri="{BB962C8B-B14F-4D97-AF65-F5344CB8AC3E}">
        <p14:creationId xmlns:p14="http://schemas.microsoft.com/office/powerpoint/2010/main" val="13466928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15</a:t>
            </a:fld>
            <a:endParaRPr kumimoji="1" lang="ja-JP" altLang="en-US"/>
          </a:p>
        </p:txBody>
      </p:sp>
    </p:spTree>
    <p:extLst>
      <p:ext uri="{BB962C8B-B14F-4D97-AF65-F5344CB8AC3E}">
        <p14:creationId xmlns:p14="http://schemas.microsoft.com/office/powerpoint/2010/main" val="28754697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b="1" dirty="0">
                <a:solidFill>
                  <a:srgbClr val="333333"/>
                </a:solidFill>
                <a:latin typeface="Hiragino Kaku Gothic ProN"/>
              </a:rPr>
              <a:t>炭素鋼</a:t>
            </a:r>
            <a:r>
              <a:rPr lang="ja-JP" altLang="en-US" dirty="0">
                <a:solidFill>
                  <a:srgbClr val="333333"/>
                </a:solidFill>
                <a:latin typeface="Hiragino Kaku Gothic ProN"/>
              </a:rPr>
              <a:t>とは主に炭素を含む鋼です</a:t>
            </a:r>
            <a:endParaRPr lang="en-US" altLang="ja-JP" dirty="0">
              <a:solidFill>
                <a:srgbClr val="333333"/>
              </a:solidFill>
              <a:latin typeface="Hiragino Kaku Gothic ProN"/>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srgbClr val="333333"/>
              </a:solidFill>
              <a:latin typeface="Hiragino Kaku Gothic Pro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rgbClr val="333333"/>
                </a:solidFill>
                <a:latin typeface="Hiragino Kaku Gothic ProN"/>
              </a:rPr>
              <a:t>そもそも、鉄」と「鋼」の違とは、含有炭素量の違いです</a:t>
            </a:r>
            <a:endParaRPr lang="en-US" altLang="ja-JP" sz="1400" dirty="0">
              <a:solidFill>
                <a:srgbClr val="333333"/>
              </a:solidFill>
              <a:latin typeface="Hiragino Kaku Gothic ProN"/>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dirty="0">
                <a:solidFill>
                  <a:srgbClr val="333333"/>
                </a:solidFill>
                <a:latin typeface="Hiragino Kaku Gothic ProN"/>
              </a:rPr>
              <a:t>鉄は含有炭素量が少なく、鋼は含有炭素量が多いです。</a:t>
            </a:r>
            <a:endParaRPr lang="en-US" altLang="ja-JP" sz="1400" dirty="0">
              <a:solidFill>
                <a:srgbClr val="333333"/>
              </a:solidFill>
              <a:latin typeface="Hiragino Kaku Gothic ProN"/>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400" dirty="0">
              <a:solidFill>
                <a:srgbClr val="333333"/>
              </a:solidFill>
              <a:latin typeface="Hiragino Kaku Gothic ProN"/>
            </a:endParaRPr>
          </a:p>
          <a:p>
            <a:pPr marL="0" indent="0">
              <a:buFont typeface="Arial" panose="020B0604020202020204" pitchFamily="34" charset="0"/>
              <a:buNone/>
            </a:pPr>
            <a:r>
              <a:rPr lang="ja-JP" altLang="en-US" sz="1400" dirty="0"/>
              <a:t>含有炭素量が多いほど、</a:t>
            </a:r>
            <a:endParaRPr lang="en-US" altLang="ja-JP" sz="1400" dirty="0"/>
          </a:p>
          <a:p>
            <a:pPr marL="0" indent="0">
              <a:buFont typeface="Arial" panose="020B0604020202020204" pitchFamily="34" charset="0"/>
              <a:buNone/>
            </a:pPr>
            <a:r>
              <a:rPr lang="ja-JP" altLang="en-US" sz="1400" u="sng" dirty="0"/>
              <a:t>・強く硬くなっていき、粘り強さやしなやかさ（靭性）が失われます</a:t>
            </a:r>
            <a:endParaRPr lang="en-US" altLang="ja-JP" sz="1400" dirty="0">
              <a:solidFill>
                <a:srgbClr val="333333"/>
              </a:solidFill>
              <a:latin typeface="Hiragino Kaku Gothic ProN"/>
            </a:endParaRPr>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16</a:t>
            </a:fld>
            <a:endParaRPr kumimoji="1" lang="ja-JP" altLang="en-US"/>
          </a:p>
        </p:txBody>
      </p:sp>
    </p:spTree>
    <p:extLst>
      <p:ext uri="{BB962C8B-B14F-4D97-AF65-F5344CB8AC3E}">
        <p14:creationId xmlns:p14="http://schemas.microsoft.com/office/powerpoint/2010/main" val="440581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炭素鋼をさらに硬く、また、伸びにも強くするには添加物を加えます</a:t>
            </a:r>
            <a:endParaRPr kumimoji="1" lang="en-US" altLang="ja-JP" dirty="0"/>
          </a:p>
          <a:p>
            <a:endParaRPr kumimoji="1" lang="en-US" altLang="ja-JP" dirty="0"/>
          </a:p>
          <a:p>
            <a:r>
              <a:rPr kumimoji="1" lang="ja-JP" altLang="en-US" dirty="0"/>
              <a:t>特殊鋼とは、</a:t>
            </a:r>
            <a:r>
              <a:rPr lang="ja-JP" altLang="en-US" dirty="0">
                <a:solidFill>
                  <a:srgbClr val="333333"/>
                </a:solidFill>
                <a:latin typeface="Hiragino Kaku Gothic ProN"/>
              </a:rPr>
              <a:t>炭素鋼に、ニッケル</a:t>
            </a:r>
            <a:r>
              <a:rPr lang="en-US" altLang="ja-JP" dirty="0">
                <a:solidFill>
                  <a:srgbClr val="333333"/>
                </a:solidFill>
                <a:latin typeface="Hiragino Kaku Gothic ProN"/>
              </a:rPr>
              <a:t>(Ni)</a:t>
            </a:r>
            <a:r>
              <a:rPr lang="ja-JP" altLang="en-US" dirty="0">
                <a:solidFill>
                  <a:srgbClr val="333333"/>
                </a:solidFill>
                <a:latin typeface="Hiragino Kaku Gothic ProN"/>
              </a:rPr>
              <a:t>やクロム</a:t>
            </a:r>
            <a:r>
              <a:rPr lang="en-US" altLang="ja-JP" dirty="0">
                <a:solidFill>
                  <a:srgbClr val="333333"/>
                </a:solidFill>
                <a:latin typeface="Hiragino Kaku Gothic ProN"/>
              </a:rPr>
              <a:t>(Cr)</a:t>
            </a:r>
            <a:r>
              <a:rPr lang="ja-JP" altLang="en-US" dirty="0">
                <a:solidFill>
                  <a:srgbClr val="333333"/>
                </a:solidFill>
                <a:latin typeface="Hiragino Kaku Gothic ProN"/>
              </a:rPr>
              <a:t>等を添加したものです</a:t>
            </a:r>
            <a:endParaRPr lang="en-US" altLang="ja-JP" dirty="0">
              <a:solidFill>
                <a:srgbClr val="333333"/>
              </a:solidFill>
              <a:latin typeface="Hiragino Kaku Gothic ProN"/>
            </a:endParaRPr>
          </a:p>
          <a:p>
            <a:pPr marL="0" indent="0">
              <a:buFont typeface="Arial" panose="020B0604020202020204" pitchFamily="34" charset="0"/>
              <a:buNone/>
            </a:pPr>
            <a:r>
              <a:rPr lang="ja-JP" altLang="en-US" sz="1200" dirty="0">
                <a:solidFill>
                  <a:srgbClr val="333333"/>
                </a:solidFill>
                <a:latin typeface="Hiragino Kaku Gothic ProN"/>
              </a:rPr>
              <a:t>オーステナイト系ステンレス鋼やフェライト系ステンレス鋼などが該当します</a:t>
            </a:r>
            <a:endParaRPr lang="en-US" altLang="ja-JP" sz="1200" dirty="0">
              <a:solidFill>
                <a:srgbClr val="333333"/>
              </a:solidFill>
              <a:latin typeface="Hiragino Kaku Gothic ProN"/>
            </a:endParaRPr>
          </a:p>
          <a:p>
            <a:endParaRPr kumimoji="1" lang="ja-JP" altLang="en-US" dirty="0"/>
          </a:p>
        </p:txBody>
      </p:sp>
      <p:sp>
        <p:nvSpPr>
          <p:cNvPr id="4" name="スライド番号プレースホルダー 3"/>
          <p:cNvSpPr>
            <a:spLocks noGrp="1"/>
          </p:cNvSpPr>
          <p:nvPr>
            <p:ph type="sldNum" sz="quarter" idx="5"/>
          </p:nvPr>
        </p:nvSpPr>
        <p:spPr/>
        <p:txBody>
          <a:bodyPr/>
          <a:lstStyle/>
          <a:p>
            <a:fld id="{BBB0597C-FA93-4446-99D0-B9406236AB22}" type="slidenum">
              <a:rPr kumimoji="1" lang="ja-JP" altLang="en-US" smtClean="0"/>
              <a:t>17</a:t>
            </a:fld>
            <a:endParaRPr kumimoji="1" lang="ja-JP" altLang="en-US"/>
          </a:p>
        </p:txBody>
      </p:sp>
    </p:spTree>
    <p:extLst>
      <p:ext uri="{BB962C8B-B14F-4D97-AF65-F5344CB8AC3E}">
        <p14:creationId xmlns:p14="http://schemas.microsoft.com/office/powerpoint/2010/main" val="19350086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CA228F-E298-4470-9A3D-9501190EFAAE}"/>
              </a:ext>
            </a:extLst>
          </p:cNvPr>
          <p:cNvSpPr>
            <a:spLocks noGrp="1"/>
          </p:cNvSpPr>
          <p:nvPr>
            <p:ph type="ctrTitle"/>
          </p:nvPr>
        </p:nvSpPr>
        <p:spPr>
          <a:xfrm>
            <a:off x="1524000" y="1122363"/>
            <a:ext cx="9144000" cy="2387600"/>
          </a:xfrm>
        </p:spPr>
        <p:txBody>
          <a:bodyPr anchor="b"/>
          <a:lstStyle>
            <a:lvl1pPr algn="ctr">
              <a:defRPr sz="6000" b="1">
                <a:latin typeface="メイリオ" panose="020B0604030504040204" pitchFamily="50" charset="-128"/>
                <a:ea typeface="メイリオ" panose="020B0604030504040204" pitchFamily="50" charset="-128"/>
              </a:defRPr>
            </a:lvl1pPr>
          </a:lstStyle>
          <a:p>
            <a:r>
              <a:rPr kumimoji="1" lang="ja-JP" altLang="en-US" dirty="0"/>
              <a:t>マスター タイトルの書式設定</a:t>
            </a:r>
          </a:p>
        </p:txBody>
      </p:sp>
      <p:sp>
        <p:nvSpPr>
          <p:cNvPr id="3" name="字幕 2">
            <a:extLst>
              <a:ext uri="{FF2B5EF4-FFF2-40B4-BE49-F238E27FC236}">
                <a16:creationId xmlns:a16="http://schemas.microsoft.com/office/drawing/2014/main" id="{D7DD8719-CD21-4EDD-BAA9-02E4630C7C3D}"/>
              </a:ext>
            </a:extLst>
          </p:cNvPr>
          <p:cNvSpPr>
            <a:spLocks noGrp="1"/>
          </p:cNvSpPr>
          <p:nvPr>
            <p:ph type="subTitle" idx="1"/>
          </p:nvPr>
        </p:nvSpPr>
        <p:spPr>
          <a:xfrm>
            <a:off x="1524000" y="3602038"/>
            <a:ext cx="9144000" cy="1655762"/>
          </a:xfrm>
        </p:spPr>
        <p:txBody>
          <a:bodyPr/>
          <a:lstStyle>
            <a:lvl1pPr marL="0" indent="0" algn="ctr">
              <a:buNone/>
              <a:defRPr sz="2400">
                <a:latin typeface="メイリオ" panose="020B0604030504040204" pitchFamily="50" charset="-128"/>
                <a:ea typeface="メイリオ" panose="020B0604030504040204" pitchFamily="50"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dirty="0"/>
              <a:t>マスター サブタイトルの書式設定</a:t>
            </a:r>
          </a:p>
        </p:txBody>
      </p:sp>
      <p:sp>
        <p:nvSpPr>
          <p:cNvPr id="4" name="日付プレースホルダー 3">
            <a:extLst>
              <a:ext uri="{FF2B5EF4-FFF2-40B4-BE49-F238E27FC236}">
                <a16:creationId xmlns:a16="http://schemas.microsoft.com/office/drawing/2014/main" id="{E2DC8669-1536-443B-83AD-0962848E57BC}"/>
              </a:ext>
            </a:extLst>
          </p:cNvPr>
          <p:cNvSpPr>
            <a:spLocks noGrp="1"/>
          </p:cNvSpPr>
          <p:nvPr>
            <p:ph type="dt" sz="half" idx="10"/>
          </p:nvPr>
        </p:nvSpPr>
        <p:spPr/>
        <p:txBody>
          <a:bodyPr/>
          <a:lstStyle/>
          <a:p>
            <a:fld id="{C5B152AC-3895-43A6-8418-6249D8881319}" type="datetimeFigureOut">
              <a:rPr kumimoji="1" lang="ja-JP" altLang="en-US" smtClean="0"/>
              <a:t>2021/5/16</a:t>
            </a:fld>
            <a:endParaRPr kumimoji="1" lang="ja-JP" altLang="en-US"/>
          </a:p>
        </p:txBody>
      </p:sp>
      <p:sp>
        <p:nvSpPr>
          <p:cNvPr id="5" name="フッター プレースホルダー 4">
            <a:extLst>
              <a:ext uri="{FF2B5EF4-FFF2-40B4-BE49-F238E27FC236}">
                <a16:creationId xmlns:a16="http://schemas.microsoft.com/office/drawing/2014/main" id="{2EF00ABD-7F3A-4571-9835-A73466C8871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C409262-FB90-4676-9382-F202539529FD}"/>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
        <p:nvSpPr>
          <p:cNvPr id="7" name="正方形/長方形 6">
            <a:extLst>
              <a:ext uri="{FF2B5EF4-FFF2-40B4-BE49-F238E27FC236}">
                <a16:creationId xmlns:a16="http://schemas.microsoft.com/office/drawing/2014/main" id="{1CD5421B-7B54-46BE-BF93-05C17F5BCC38}"/>
              </a:ext>
            </a:extLst>
          </p:cNvPr>
          <p:cNvSpPr/>
          <p:nvPr userDrawn="1"/>
        </p:nvSpPr>
        <p:spPr>
          <a:xfrm>
            <a:off x="20241" y="23813"/>
            <a:ext cx="12151517" cy="1006474"/>
          </a:xfrm>
          <a:prstGeom prst="rect">
            <a:avLst/>
          </a:prstGeom>
          <a:solidFill>
            <a:srgbClr val="6B83B9">
              <a:alpha val="90980"/>
            </a:srgb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0892395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8C9787-9BDF-48A4-B993-3A27B248A674}"/>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FF50542-C6C8-4A97-8EDC-58053AFFEED9}"/>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C976E51-8C26-4C8B-A698-59FFF56671FF}"/>
              </a:ext>
            </a:extLst>
          </p:cNvPr>
          <p:cNvSpPr>
            <a:spLocks noGrp="1"/>
          </p:cNvSpPr>
          <p:nvPr>
            <p:ph type="dt" sz="half" idx="10"/>
          </p:nvPr>
        </p:nvSpPr>
        <p:spPr/>
        <p:txBody>
          <a:bodyPr/>
          <a:lstStyle/>
          <a:p>
            <a:fld id="{C5B152AC-3895-43A6-8418-6249D8881319}" type="datetimeFigureOut">
              <a:rPr kumimoji="1" lang="ja-JP" altLang="en-US" smtClean="0"/>
              <a:t>2021/5/16</a:t>
            </a:fld>
            <a:endParaRPr kumimoji="1" lang="ja-JP" altLang="en-US"/>
          </a:p>
        </p:txBody>
      </p:sp>
      <p:sp>
        <p:nvSpPr>
          <p:cNvPr id="5" name="フッター プレースホルダー 4">
            <a:extLst>
              <a:ext uri="{FF2B5EF4-FFF2-40B4-BE49-F238E27FC236}">
                <a16:creationId xmlns:a16="http://schemas.microsoft.com/office/drawing/2014/main" id="{B02C3B8E-D347-4391-B2A4-B679A4446C8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648D482-FA7A-401A-8A72-20737325AAC4}"/>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1007256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DB1C12E9-3F0F-4E36-908A-E24853F51D3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FE2BA71-E24E-4C66-90CC-9DA374418F6B}"/>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F9BCD04-F9E4-434E-AEA8-2E0F1B5078A9}"/>
              </a:ext>
            </a:extLst>
          </p:cNvPr>
          <p:cNvSpPr>
            <a:spLocks noGrp="1"/>
          </p:cNvSpPr>
          <p:nvPr>
            <p:ph type="dt" sz="half" idx="10"/>
          </p:nvPr>
        </p:nvSpPr>
        <p:spPr/>
        <p:txBody>
          <a:bodyPr/>
          <a:lstStyle/>
          <a:p>
            <a:fld id="{C5B152AC-3895-43A6-8418-6249D8881319}" type="datetimeFigureOut">
              <a:rPr kumimoji="1" lang="ja-JP" altLang="en-US" smtClean="0"/>
              <a:t>2021/5/16</a:t>
            </a:fld>
            <a:endParaRPr kumimoji="1" lang="ja-JP" altLang="en-US"/>
          </a:p>
        </p:txBody>
      </p:sp>
      <p:sp>
        <p:nvSpPr>
          <p:cNvPr id="5" name="フッター プレースホルダー 4">
            <a:extLst>
              <a:ext uri="{FF2B5EF4-FFF2-40B4-BE49-F238E27FC236}">
                <a16:creationId xmlns:a16="http://schemas.microsoft.com/office/drawing/2014/main" id="{2B80F7AB-20D7-42C2-9AE8-81D98140DB4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6CC7A3E-D8B7-453B-A291-A8AEC03EF343}"/>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2556222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3EBDF9B4-9082-44AF-9CDC-6F948719D475}"/>
              </a:ext>
            </a:extLst>
          </p:cNvPr>
          <p:cNvSpPr txBox="1"/>
          <p:nvPr userDrawn="1"/>
        </p:nvSpPr>
        <p:spPr>
          <a:xfrm>
            <a:off x="973505" y="1536858"/>
            <a:ext cx="12109716" cy="3631763"/>
          </a:xfrm>
          <a:prstGeom prst="rect">
            <a:avLst/>
          </a:prstGeom>
          <a:noFill/>
        </p:spPr>
        <p:txBody>
          <a:bodyPr wrap="square" rtlCol="0">
            <a:spAutoFit/>
          </a:bodyPr>
          <a:lstStyle/>
          <a:p>
            <a:r>
              <a:rPr kumimoji="1" lang="ja-JP" altLang="en-US" sz="11500" b="1" dirty="0">
                <a:solidFill>
                  <a:srgbClr val="F9F9F9"/>
                </a:solidFill>
              </a:rPr>
              <a:t>ガス主任</a:t>
            </a:r>
            <a:endParaRPr kumimoji="1" lang="en-US" altLang="ja-JP" sz="11500" b="1" dirty="0">
              <a:solidFill>
                <a:srgbClr val="F9F9F9"/>
              </a:solidFill>
            </a:endParaRPr>
          </a:p>
          <a:p>
            <a:r>
              <a:rPr kumimoji="1" lang="ja-JP" altLang="en-US" sz="11500" b="1" dirty="0">
                <a:solidFill>
                  <a:srgbClr val="F9F9F9"/>
                </a:solidFill>
              </a:rPr>
              <a:t>　　　　ハック</a:t>
            </a:r>
          </a:p>
        </p:txBody>
      </p:sp>
      <p:sp>
        <p:nvSpPr>
          <p:cNvPr id="7" name="正方形/長方形 6">
            <a:extLst>
              <a:ext uri="{FF2B5EF4-FFF2-40B4-BE49-F238E27FC236}">
                <a16:creationId xmlns:a16="http://schemas.microsoft.com/office/drawing/2014/main" id="{AD63D69F-AD22-473C-ACD6-6C66E26FC04F}"/>
              </a:ext>
            </a:extLst>
          </p:cNvPr>
          <p:cNvSpPr/>
          <p:nvPr userDrawn="1"/>
        </p:nvSpPr>
        <p:spPr>
          <a:xfrm>
            <a:off x="20241" y="23813"/>
            <a:ext cx="12151517" cy="1006474"/>
          </a:xfrm>
          <a:prstGeom prst="rect">
            <a:avLst/>
          </a:prstGeom>
          <a:solidFill>
            <a:srgbClr val="6B83B9">
              <a:alpha val="90980"/>
            </a:srgb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CC09846F-EF1B-43EB-A554-AFBF99A8D76A}"/>
              </a:ext>
            </a:extLst>
          </p:cNvPr>
          <p:cNvSpPr>
            <a:spLocks noGrp="1"/>
          </p:cNvSpPr>
          <p:nvPr>
            <p:ph type="title" hasCustomPrompt="1"/>
          </p:nvPr>
        </p:nvSpPr>
        <p:spPr>
          <a:xfrm>
            <a:off x="0" y="160703"/>
            <a:ext cx="10515600" cy="869584"/>
          </a:xfrm>
        </p:spPr>
        <p:txBody>
          <a:bodyPr/>
          <a:lstStyle>
            <a:lvl1pPr>
              <a:defRPr b="1">
                <a:solidFill>
                  <a:schemeClr val="bg1"/>
                </a:solidFill>
                <a:latin typeface="メイリオ" panose="020B0604030504040204" pitchFamily="50" charset="-128"/>
                <a:ea typeface="メイリオ" panose="020B0604030504040204" pitchFamily="50" charset="-128"/>
              </a:defRPr>
            </a:lvl1pPr>
          </a:lstStyle>
          <a:p>
            <a:r>
              <a:rPr kumimoji="1" lang="ja-JP" altLang="en-US" dirty="0"/>
              <a:t>勉強方法について</a:t>
            </a:r>
          </a:p>
        </p:txBody>
      </p:sp>
      <p:sp>
        <p:nvSpPr>
          <p:cNvPr id="3" name="コンテンツ プレースホルダー 2">
            <a:extLst>
              <a:ext uri="{FF2B5EF4-FFF2-40B4-BE49-F238E27FC236}">
                <a16:creationId xmlns:a16="http://schemas.microsoft.com/office/drawing/2014/main" id="{E81C4832-913B-4864-8661-514D196E3E3F}"/>
              </a:ext>
            </a:extLst>
          </p:cNvPr>
          <p:cNvSpPr>
            <a:spLocks noGrp="1"/>
          </p:cNvSpPr>
          <p:nvPr>
            <p:ph idx="1"/>
          </p:nvPr>
        </p:nvSpPr>
        <p:spPr>
          <a:xfrm>
            <a:off x="809658" y="2992952"/>
            <a:ext cx="10515600" cy="4351338"/>
          </a:xfrm>
        </p:spPr>
        <p:txBody>
          <a:bodyPr/>
          <a:lstStyle>
            <a:lvl1pPr>
              <a:defRPr>
                <a:latin typeface="メイリオ" panose="020B0604030504040204" pitchFamily="50" charset="-128"/>
                <a:ea typeface="メイリオ" panose="020B0604030504040204" pitchFamily="50" charset="-128"/>
              </a:defRPr>
            </a:lvl1pPr>
            <a:lvl2pPr>
              <a:defRPr>
                <a:latin typeface="メイリオ" panose="020B0604030504040204" pitchFamily="50" charset="-128"/>
                <a:ea typeface="メイリオ" panose="020B0604030504040204" pitchFamily="50" charset="-128"/>
              </a:defRPr>
            </a:lvl2pPr>
            <a:lvl3pPr>
              <a:defRPr>
                <a:latin typeface="メイリオ" panose="020B0604030504040204" pitchFamily="50" charset="-128"/>
                <a:ea typeface="メイリオ" panose="020B0604030504040204" pitchFamily="50" charset="-128"/>
              </a:defRPr>
            </a:lvl3pPr>
            <a:lvl4pPr>
              <a:defRPr>
                <a:latin typeface="メイリオ" panose="020B0604030504040204" pitchFamily="50" charset="-128"/>
                <a:ea typeface="メイリオ" panose="020B0604030504040204" pitchFamily="50" charset="-128"/>
              </a:defRPr>
            </a:lvl4pPr>
            <a:lvl5pPr>
              <a:defRPr>
                <a:latin typeface="メイリオ" panose="020B0604030504040204" pitchFamily="50" charset="-128"/>
                <a:ea typeface="メイリオ" panose="020B0604030504040204"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A1C95FBF-CDC8-4ADB-8C9D-421F255B8E28}"/>
              </a:ext>
            </a:extLst>
          </p:cNvPr>
          <p:cNvSpPr>
            <a:spLocks noGrp="1"/>
          </p:cNvSpPr>
          <p:nvPr>
            <p:ph type="dt" sz="half" idx="10"/>
          </p:nvPr>
        </p:nvSpPr>
        <p:spPr/>
        <p:txBody>
          <a:bodyPr/>
          <a:lstStyle/>
          <a:p>
            <a:fld id="{C5B152AC-3895-43A6-8418-6249D8881319}" type="datetimeFigureOut">
              <a:rPr kumimoji="1" lang="ja-JP" altLang="en-US" smtClean="0"/>
              <a:t>2021/5/16</a:t>
            </a:fld>
            <a:endParaRPr kumimoji="1" lang="ja-JP" altLang="en-US"/>
          </a:p>
        </p:txBody>
      </p:sp>
      <p:sp>
        <p:nvSpPr>
          <p:cNvPr id="5" name="フッター プレースホルダー 4">
            <a:extLst>
              <a:ext uri="{FF2B5EF4-FFF2-40B4-BE49-F238E27FC236}">
                <a16:creationId xmlns:a16="http://schemas.microsoft.com/office/drawing/2014/main" id="{12EBA070-A7F2-4640-84E3-73EDF8F7955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FED4F4F-D00E-439B-B90B-ACD342888C1A}"/>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
        <p:nvSpPr>
          <p:cNvPr id="12" name="四角形: 角を丸くする 11">
            <a:extLst>
              <a:ext uri="{FF2B5EF4-FFF2-40B4-BE49-F238E27FC236}">
                <a16:creationId xmlns:a16="http://schemas.microsoft.com/office/drawing/2014/main" id="{522B75FC-7C2D-4EE2-AECA-9D7076F9D8E1}"/>
              </a:ext>
            </a:extLst>
          </p:cNvPr>
          <p:cNvSpPr/>
          <p:nvPr userDrawn="1"/>
        </p:nvSpPr>
        <p:spPr>
          <a:xfrm>
            <a:off x="9703905" y="6469078"/>
            <a:ext cx="1881809" cy="337931"/>
          </a:xfrm>
          <a:prstGeom prst="roundRect">
            <a:avLst/>
          </a:prstGeom>
          <a:solidFill>
            <a:srgbClr val="F1F3F6"/>
          </a:solidFill>
          <a:ln>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BC577DD7-5B9E-4A52-A896-B5CE9B617991}"/>
              </a:ext>
            </a:extLst>
          </p:cNvPr>
          <p:cNvSpPr txBox="1"/>
          <p:nvPr userDrawn="1"/>
        </p:nvSpPr>
        <p:spPr>
          <a:xfrm>
            <a:off x="9703905" y="6482284"/>
            <a:ext cx="2117035" cy="338554"/>
          </a:xfrm>
          <a:prstGeom prst="rect">
            <a:avLst/>
          </a:prstGeom>
          <a:noFill/>
        </p:spPr>
        <p:txBody>
          <a:bodyPr wrap="square" rtlCol="0">
            <a:spAutoFit/>
          </a:bodyPr>
          <a:lstStyle/>
          <a:p>
            <a:r>
              <a:rPr kumimoji="1" lang="ja-JP" altLang="en-US" sz="1600" b="1" dirty="0"/>
              <a:t>ガス主任ハック</a:t>
            </a:r>
          </a:p>
        </p:txBody>
      </p:sp>
      <p:pic>
        <p:nvPicPr>
          <p:cNvPr id="14" name="Picture 2">
            <a:extLst>
              <a:ext uri="{FF2B5EF4-FFF2-40B4-BE49-F238E27FC236}">
                <a16:creationId xmlns:a16="http://schemas.microsoft.com/office/drawing/2014/main" id="{7385A2B4-7400-47FA-ABAB-642280E2673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614881" y="6278410"/>
            <a:ext cx="589358" cy="579590"/>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4" descr="検索虫眼鏡のイラスト「Search」">
            <a:extLst>
              <a:ext uri="{FF2B5EF4-FFF2-40B4-BE49-F238E27FC236}">
                <a16:creationId xmlns:a16="http://schemas.microsoft.com/office/drawing/2014/main" id="{8D53CD35-15A4-4867-8407-0E1AEE510C7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301678" y="6520419"/>
            <a:ext cx="227531" cy="2622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5365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C313F6-761F-4835-BF49-4E83E9654F2A}"/>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B06D4FE-2456-4DC3-9496-A90BE289F5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B5CE673-B4AF-478A-BE63-9F15375BD9AB}"/>
              </a:ext>
            </a:extLst>
          </p:cNvPr>
          <p:cNvSpPr>
            <a:spLocks noGrp="1"/>
          </p:cNvSpPr>
          <p:nvPr>
            <p:ph type="dt" sz="half" idx="10"/>
          </p:nvPr>
        </p:nvSpPr>
        <p:spPr/>
        <p:txBody>
          <a:bodyPr/>
          <a:lstStyle/>
          <a:p>
            <a:fld id="{C5B152AC-3895-43A6-8418-6249D8881319}" type="datetimeFigureOut">
              <a:rPr kumimoji="1" lang="ja-JP" altLang="en-US" smtClean="0"/>
              <a:t>2021/5/16</a:t>
            </a:fld>
            <a:endParaRPr kumimoji="1" lang="ja-JP" altLang="en-US"/>
          </a:p>
        </p:txBody>
      </p:sp>
      <p:sp>
        <p:nvSpPr>
          <p:cNvPr id="5" name="フッター プレースホルダー 4">
            <a:extLst>
              <a:ext uri="{FF2B5EF4-FFF2-40B4-BE49-F238E27FC236}">
                <a16:creationId xmlns:a16="http://schemas.microsoft.com/office/drawing/2014/main" id="{7D26F536-2669-46E0-A82F-B9E26AF90F1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7E79D68-0CB2-4216-A1CE-816A05C98832}"/>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2441831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B299EE-3952-464A-83D4-8C3BA396A45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B38D771-32BD-4BA2-95B4-D836AA49D23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D93EF5EA-81B2-4D39-8804-06D72CA14208}"/>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2B5B226A-722F-4EE3-B985-A28CF1FCFA0A}"/>
              </a:ext>
            </a:extLst>
          </p:cNvPr>
          <p:cNvSpPr>
            <a:spLocks noGrp="1"/>
          </p:cNvSpPr>
          <p:nvPr>
            <p:ph type="dt" sz="half" idx="10"/>
          </p:nvPr>
        </p:nvSpPr>
        <p:spPr/>
        <p:txBody>
          <a:bodyPr/>
          <a:lstStyle/>
          <a:p>
            <a:fld id="{C5B152AC-3895-43A6-8418-6249D8881319}" type="datetimeFigureOut">
              <a:rPr kumimoji="1" lang="ja-JP" altLang="en-US" smtClean="0"/>
              <a:t>2021/5/16</a:t>
            </a:fld>
            <a:endParaRPr kumimoji="1" lang="ja-JP" altLang="en-US"/>
          </a:p>
        </p:txBody>
      </p:sp>
      <p:sp>
        <p:nvSpPr>
          <p:cNvPr id="6" name="フッター プレースホルダー 5">
            <a:extLst>
              <a:ext uri="{FF2B5EF4-FFF2-40B4-BE49-F238E27FC236}">
                <a16:creationId xmlns:a16="http://schemas.microsoft.com/office/drawing/2014/main" id="{8D01DFCB-CCD0-4BC1-9CD2-D61E0290E4D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8C56BA9-C7FB-4C2E-A89C-F7A8A38B9E9B}"/>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59193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FFA062-E85E-4828-A743-44A70DFD3652}"/>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D855AB3-87CA-4994-AC8E-37B049E070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C9645C1-E2C6-4C3A-945B-C01713D357AA}"/>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E40ED693-F301-4D8C-9DFC-D42132EDE9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2227A312-3136-41DD-8452-22B96DA10F12}"/>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F2D89810-6B26-473D-9D9A-32206C60E74D}"/>
              </a:ext>
            </a:extLst>
          </p:cNvPr>
          <p:cNvSpPr>
            <a:spLocks noGrp="1"/>
          </p:cNvSpPr>
          <p:nvPr>
            <p:ph type="dt" sz="half" idx="10"/>
          </p:nvPr>
        </p:nvSpPr>
        <p:spPr/>
        <p:txBody>
          <a:bodyPr/>
          <a:lstStyle/>
          <a:p>
            <a:fld id="{C5B152AC-3895-43A6-8418-6249D8881319}" type="datetimeFigureOut">
              <a:rPr kumimoji="1" lang="ja-JP" altLang="en-US" smtClean="0"/>
              <a:t>2021/5/16</a:t>
            </a:fld>
            <a:endParaRPr kumimoji="1" lang="ja-JP" altLang="en-US"/>
          </a:p>
        </p:txBody>
      </p:sp>
      <p:sp>
        <p:nvSpPr>
          <p:cNvPr id="8" name="フッター プレースホルダー 7">
            <a:extLst>
              <a:ext uri="{FF2B5EF4-FFF2-40B4-BE49-F238E27FC236}">
                <a16:creationId xmlns:a16="http://schemas.microsoft.com/office/drawing/2014/main" id="{808BA11D-8F56-48C8-82CC-1FC36AAC3850}"/>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32CEE1B3-0DF8-45D6-AE3C-C2FF6A119E0A}"/>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548483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59E91DF-DACD-4513-BBCF-EE175EE6533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614659E-3991-4B4D-8121-78AB6A433111}"/>
              </a:ext>
            </a:extLst>
          </p:cNvPr>
          <p:cNvSpPr>
            <a:spLocks noGrp="1"/>
          </p:cNvSpPr>
          <p:nvPr>
            <p:ph type="dt" sz="half" idx="10"/>
          </p:nvPr>
        </p:nvSpPr>
        <p:spPr/>
        <p:txBody>
          <a:bodyPr/>
          <a:lstStyle/>
          <a:p>
            <a:fld id="{C5B152AC-3895-43A6-8418-6249D8881319}" type="datetimeFigureOut">
              <a:rPr kumimoji="1" lang="ja-JP" altLang="en-US" smtClean="0"/>
              <a:t>2021/5/16</a:t>
            </a:fld>
            <a:endParaRPr kumimoji="1" lang="ja-JP" altLang="en-US"/>
          </a:p>
        </p:txBody>
      </p:sp>
      <p:sp>
        <p:nvSpPr>
          <p:cNvPr id="4" name="フッター プレースホルダー 3">
            <a:extLst>
              <a:ext uri="{FF2B5EF4-FFF2-40B4-BE49-F238E27FC236}">
                <a16:creationId xmlns:a16="http://schemas.microsoft.com/office/drawing/2014/main" id="{79F2D854-EFB3-4EDA-9160-AC71904F27B5}"/>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398608A8-2731-4165-BE33-E8B3048AD288}"/>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29274542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706803C-BFAD-4513-A97D-5B363B511CD6}"/>
              </a:ext>
            </a:extLst>
          </p:cNvPr>
          <p:cNvSpPr>
            <a:spLocks noGrp="1"/>
          </p:cNvSpPr>
          <p:nvPr>
            <p:ph type="dt" sz="half" idx="10"/>
          </p:nvPr>
        </p:nvSpPr>
        <p:spPr/>
        <p:txBody>
          <a:bodyPr/>
          <a:lstStyle/>
          <a:p>
            <a:fld id="{C5B152AC-3895-43A6-8418-6249D8881319}" type="datetimeFigureOut">
              <a:rPr kumimoji="1" lang="ja-JP" altLang="en-US" smtClean="0"/>
              <a:t>2021/5/16</a:t>
            </a:fld>
            <a:endParaRPr kumimoji="1" lang="ja-JP" altLang="en-US"/>
          </a:p>
        </p:txBody>
      </p:sp>
      <p:sp>
        <p:nvSpPr>
          <p:cNvPr id="3" name="フッター プレースホルダー 2">
            <a:extLst>
              <a:ext uri="{FF2B5EF4-FFF2-40B4-BE49-F238E27FC236}">
                <a16:creationId xmlns:a16="http://schemas.microsoft.com/office/drawing/2014/main" id="{FEE18216-B348-42FD-A872-6FBAEAEB301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8DE67BF1-4593-4F17-99F2-5C6E26AC1AC0}"/>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1906072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0C11968-57EF-4C5E-BA51-720E533AC67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440EF86-951F-4440-AC60-C92DEAC1786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E4D9CD92-6A34-44E9-B7DB-6CC09C2DC8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20047986-4FD1-4D9E-B4AD-8109E4517D3B}"/>
              </a:ext>
            </a:extLst>
          </p:cNvPr>
          <p:cNvSpPr>
            <a:spLocks noGrp="1"/>
          </p:cNvSpPr>
          <p:nvPr>
            <p:ph type="dt" sz="half" idx="10"/>
          </p:nvPr>
        </p:nvSpPr>
        <p:spPr/>
        <p:txBody>
          <a:bodyPr/>
          <a:lstStyle/>
          <a:p>
            <a:fld id="{C5B152AC-3895-43A6-8418-6249D8881319}" type="datetimeFigureOut">
              <a:rPr kumimoji="1" lang="ja-JP" altLang="en-US" smtClean="0"/>
              <a:t>2021/5/16</a:t>
            </a:fld>
            <a:endParaRPr kumimoji="1" lang="ja-JP" altLang="en-US"/>
          </a:p>
        </p:txBody>
      </p:sp>
      <p:sp>
        <p:nvSpPr>
          <p:cNvPr id="6" name="フッター プレースホルダー 5">
            <a:extLst>
              <a:ext uri="{FF2B5EF4-FFF2-40B4-BE49-F238E27FC236}">
                <a16:creationId xmlns:a16="http://schemas.microsoft.com/office/drawing/2014/main" id="{970296DE-AA9A-4052-87C7-1DCB57077089}"/>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1A1BA4B7-CEFC-482A-8B89-CEE1BC680613}"/>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2733339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F47E45E-4162-4B13-83C6-4F0694D7CF6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42CB4AD-22FA-4869-83F7-06BB33DDBF2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25A497F7-FC0B-4066-AB78-F8C55028C2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E6F585E4-F206-4DF6-B708-0ED001E2FBE1}"/>
              </a:ext>
            </a:extLst>
          </p:cNvPr>
          <p:cNvSpPr>
            <a:spLocks noGrp="1"/>
          </p:cNvSpPr>
          <p:nvPr>
            <p:ph type="dt" sz="half" idx="10"/>
          </p:nvPr>
        </p:nvSpPr>
        <p:spPr/>
        <p:txBody>
          <a:bodyPr/>
          <a:lstStyle/>
          <a:p>
            <a:fld id="{C5B152AC-3895-43A6-8418-6249D8881319}" type="datetimeFigureOut">
              <a:rPr kumimoji="1" lang="ja-JP" altLang="en-US" smtClean="0"/>
              <a:t>2021/5/16</a:t>
            </a:fld>
            <a:endParaRPr kumimoji="1" lang="ja-JP" altLang="en-US"/>
          </a:p>
        </p:txBody>
      </p:sp>
      <p:sp>
        <p:nvSpPr>
          <p:cNvPr id="6" name="フッター プレースホルダー 5">
            <a:extLst>
              <a:ext uri="{FF2B5EF4-FFF2-40B4-BE49-F238E27FC236}">
                <a16:creationId xmlns:a16="http://schemas.microsoft.com/office/drawing/2014/main" id="{4BF36D3B-5257-44A4-9A6E-898F97A1B17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E43B911-4220-467F-B1A1-949FB2B65EED}"/>
              </a:ext>
            </a:extLst>
          </p:cNvPr>
          <p:cNvSpPr>
            <a:spLocks noGrp="1"/>
          </p:cNvSpPr>
          <p:nvPr>
            <p:ph type="sldNum" sz="quarter" idx="12"/>
          </p:nvPr>
        </p:nvSpPr>
        <p:spPr/>
        <p:txBody>
          <a:body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2143386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D9CE608-1674-43D3-880E-B0F5A9D877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F44D448-042E-4000-9164-AC658739057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AEC67A4-556F-4E07-8528-588EBD5E95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B152AC-3895-43A6-8418-6249D8881319}" type="datetimeFigureOut">
              <a:rPr kumimoji="1" lang="ja-JP" altLang="en-US" smtClean="0"/>
              <a:t>2021/5/16</a:t>
            </a:fld>
            <a:endParaRPr kumimoji="1" lang="ja-JP" altLang="en-US"/>
          </a:p>
        </p:txBody>
      </p:sp>
      <p:sp>
        <p:nvSpPr>
          <p:cNvPr id="5" name="フッター プレースホルダー 4">
            <a:extLst>
              <a:ext uri="{FF2B5EF4-FFF2-40B4-BE49-F238E27FC236}">
                <a16:creationId xmlns:a16="http://schemas.microsoft.com/office/drawing/2014/main" id="{12E89D10-49E4-43EF-A554-797E1F7DAC0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C1A8E8F-409E-40F1-8883-A0C2E6C690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F37E07-FAA0-4F5F-B6AE-2B7B5B079652}" type="slidenum">
              <a:rPr kumimoji="1" lang="ja-JP" altLang="en-US" smtClean="0"/>
              <a:t>‹#›</a:t>
            </a:fld>
            <a:endParaRPr kumimoji="1" lang="ja-JP" altLang="en-US"/>
          </a:p>
        </p:txBody>
      </p:sp>
    </p:spTree>
    <p:extLst>
      <p:ext uri="{BB962C8B-B14F-4D97-AF65-F5344CB8AC3E}">
        <p14:creationId xmlns:p14="http://schemas.microsoft.com/office/powerpoint/2010/main" val="35578449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1.png"/><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4.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AE913D-84B2-4805-BEB6-59DB979D7C47}"/>
              </a:ext>
            </a:extLst>
          </p:cNvPr>
          <p:cNvSpPr>
            <a:spLocks noGrp="1"/>
          </p:cNvSpPr>
          <p:nvPr>
            <p:ph type="ctrTitle"/>
          </p:nvPr>
        </p:nvSpPr>
        <p:spPr>
          <a:xfrm>
            <a:off x="1485755" y="2290570"/>
            <a:ext cx="9144000" cy="2387600"/>
          </a:xfrm>
        </p:spPr>
        <p:txBody>
          <a:bodyPr>
            <a:normAutofit/>
          </a:bodyPr>
          <a:lstStyle/>
          <a:p>
            <a:r>
              <a:rPr kumimoji="1" lang="ja-JP" altLang="en-US" dirty="0"/>
              <a:t>ガス主任技術者試験</a:t>
            </a:r>
            <a:br>
              <a:rPr kumimoji="1" lang="en-US" altLang="ja-JP" dirty="0"/>
            </a:br>
            <a:r>
              <a:rPr kumimoji="1" lang="ja-JP" altLang="en-US" dirty="0"/>
              <a:t>基礎　</a:t>
            </a:r>
            <a:r>
              <a:rPr kumimoji="1" lang="en-US" altLang="ja-JP" dirty="0"/>
              <a:t>part7</a:t>
            </a:r>
            <a:r>
              <a:rPr kumimoji="1" lang="ja-JP" altLang="en-US" dirty="0"/>
              <a:t>　</a:t>
            </a:r>
            <a:r>
              <a:rPr lang="ja-JP" altLang="en-US" dirty="0"/>
              <a:t>材料</a:t>
            </a:r>
            <a:endParaRPr kumimoji="1" lang="ja-JP" altLang="en-US" dirty="0"/>
          </a:p>
        </p:txBody>
      </p:sp>
      <p:sp>
        <p:nvSpPr>
          <p:cNvPr id="3" name="字幕 2">
            <a:extLst>
              <a:ext uri="{FF2B5EF4-FFF2-40B4-BE49-F238E27FC236}">
                <a16:creationId xmlns:a16="http://schemas.microsoft.com/office/drawing/2014/main" id="{C7237F45-B6E5-4516-9768-579D27D68E10}"/>
              </a:ext>
            </a:extLst>
          </p:cNvPr>
          <p:cNvSpPr>
            <a:spLocks noGrp="1"/>
          </p:cNvSpPr>
          <p:nvPr>
            <p:ph type="subTitle" idx="1"/>
          </p:nvPr>
        </p:nvSpPr>
        <p:spPr>
          <a:xfrm>
            <a:off x="1329299" y="5076204"/>
            <a:ext cx="9144000" cy="1655762"/>
          </a:xfrm>
        </p:spPr>
        <p:txBody>
          <a:bodyPr>
            <a:normAutofit/>
          </a:bodyPr>
          <a:lstStyle/>
          <a:p>
            <a:r>
              <a:rPr kumimoji="1" lang="ja-JP" altLang="en-US" sz="4000" dirty="0">
                <a:solidFill>
                  <a:schemeClr val="bg1">
                    <a:lumMod val="50000"/>
                  </a:schemeClr>
                </a:solidFill>
              </a:rPr>
              <a:t>ガス主任ハック</a:t>
            </a:r>
          </a:p>
        </p:txBody>
      </p:sp>
    </p:spTree>
    <p:extLst>
      <p:ext uri="{BB962C8B-B14F-4D97-AF65-F5344CB8AC3E}">
        <p14:creationId xmlns:p14="http://schemas.microsoft.com/office/powerpoint/2010/main" val="2436908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a:extLst>
              <a:ext uri="{FF2B5EF4-FFF2-40B4-BE49-F238E27FC236}">
                <a16:creationId xmlns:a16="http://schemas.microsoft.com/office/drawing/2014/main" id="{098D2E73-2D2F-4FA0-9C0E-B9550712D543}"/>
              </a:ext>
            </a:extLst>
          </p:cNvPr>
          <p:cNvSpPr/>
          <p:nvPr/>
        </p:nvSpPr>
        <p:spPr>
          <a:xfrm>
            <a:off x="5667210" y="3065928"/>
            <a:ext cx="6175356" cy="3700175"/>
          </a:xfrm>
          <a:prstGeom prst="rect">
            <a:avLst/>
          </a:prstGeom>
          <a:solidFill>
            <a:srgbClr val="F4F5F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D785F1F3-34AF-4F7C-A1F9-93B53E12EF00}"/>
              </a:ext>
            </a:extLst>
          </p:cNvPr>
          <p:cNvSpPr/>
          <p:nvPr/>
        </p:nvSpPr>
        <p:spPr>
          <a:xfrm>
            <a:off x="66349" y="3065929"/>
            <a:ext cx="5276616" cy="3700175"/>
          </a:xfrm>
          <a:prstGeom prst="rect">
            <a:avLst/>
          </a:prstGeom>
          <a:solidFill>
            <a:srgbClr val="F4F5F8"/>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BCABE34D-4D57-4C6B-99E6-F6A776E57EC1}"/>
              </a:ext>
            </a:extLst>
          </p:cNvPr>
          <p:cNvSpPr>
            <a:spLocks noGrp="1"/>
          </p:cNvSpPr>
          <p:nvPr>
            <p:ph type="title"/>
          </p:nvPr>
        </p:nvSpPr>
        <p:spPr/>
        <p:txBody>
          <a:bodyPr/>
          <a:lstStyle/>
          <a:p>
            <a:r>
              <a:rPr kumimoji="1" lang="ja-JP" altLang="en-US" dirty="0"/>
              <a:t>基礎　</a:t>
            </a:r>
            <a:r>
              <a:rPr kumimoji="1" lang="en-US" altLang="ja-JP" dirty="0"/>
              <a:t>part7</a:t>
            </a:r>
            <a:r>
              <a:rPr kumimoji="1" lang="ja-JP" altLang="en-US" dirty="0"/>
              <a:t>　</a:t>
            </a:r>
            <a:r>
              <a:rPr lang="ja-JP" altLang="en-US" dirty="0"/>
              <a:t>材料</a:t>
            </a:r>
            <a:endParaRPr kumimoji="1"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kumimoji="1"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応力とひずみ</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7"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45203" y="1638939"/>
            <a:ext cx="12335056" cy="122103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i="0" dirty="0">
                <a:solidFill>
                  <a:srgbClr val="333333"/>
                </a:solidFill>
                <a:effectLst/>
              </a:rPr>
              <a:t>ひずみ</a:t>
            </a:r>
            <a:r>
              <a:rPr lang="ja-JP" altLang="en-US" b="0" i="0" dirty="0">
                <a:solidFill>
                  <a:srgbClr val="333333"/>
                </a:solidFill>
                <a:effectLst/>
              </a:rPr>
              <a:t>：応力に伴って生ずる単位寸法当たりの変形量で、</a:t>
            </a:r>
            <a:r>
              <a:rPr lang="ja-JP" altLang="en-US" dirty="0">
                <a:solidFill>
                  <a:srgbClr val="333333"/>
                </a:solidFill>
              </a:rPr>
              <a:t>単位は無次　</a:t>
            </a:r>
            <a:endParaRPr lang="en-US" altLang="ja-JP" dirty="0">
              <a:solidFill>
                <a:srgbClr val="333333"/>
              </a:solidFill>
            </a:endParaRPr>
          </a:p>
          <a:p>
            <a:pPr marL="0" indent="0">
              <a:buFont typeface="Arial" panose="020B0604020202020204" pitchFamily="34" charset="0"/>
              <a:buNone/>
            </a:pPr>
            <a:r>
              <a:rPr lang="ja-JP" altLang="en-US" dirty="0">
                <a:solidFill>
                  <a:srgbClr val="333333"/>
                </a:solidFill>
              </a:rPr>
              <a:t>　　　　元である</a:t>
            </a:r>
            <a:endParaRPr lang="en-US" altLang="ja-JP" dirty="0">
              <a:solidFill>
                <a:srgbClr val="333333"/>
              </a:solidFill>
            </a:endParaRPr>
          </a:p>
          <a:p>
            <a:pPr marL="0" indent="0">
              <a:buFont typeface="Arial" panose="020B0604020202020204" pitchFamily="34" charset="0"/>
              <a:buNone/>
            </a:pPr>
            <a:r>
              <a:rPr lang="ja-JP" altLang="en-US" dirty="0">
                <a:solidFill>
                  <a:srgbClr val="333333"/>
                </a:solidFill>
              </a:rPr>
              <a:t>ひずみは伸縮方向だけではなく、それと直角な方向にも生ずる</a:t>
            </a:r>
            <a:endParaRPr lang="en-US" altLang="ja-JP" dirty="0">
              <a:solidFill>
                <a:srgbClr val="333333"/>
              </a:solidFill>
            </a:endParaRPr>
          </a:p>
        </p:txBody>
      </p:sp>
      <p:sp>
        <p:nvSpPr>
          <p:cNvPr id="33" name="コンテンツ プレースホルダー 5">
            <a:extLst>
              <a:ext uri="{FF2B5EF4-FFF2-40B4-BE49-F238E27FC236}">
                <a16:creationId xmlns:a16="http://schemas.microsoft.com/office/drawing/2014/main" id="{03602B32-235C-40E6-8343-44A91DEC7540}"/>
              </a:ext>
            </a:extLst>
          </p:cNvPr>
          <p:cNvSpPr txBox="1">
            <a:spLocks/>
          </p:cNvSpPr>
          <p:nvPr/>
        </p:nvSpPr>
        <p:spPr>
          <a:xfrm>
            <a:off x="66349" y="2829469"/>
            <a:ext cx="12335056" cy="122103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en-US" altLang="ja-JP" sz="1600" dirty="0">
              <a:solidFill>
                <a:srgbClr val="333333"/>
              </a:solidFill>
            </a:endParaRPr>
          </a:p>
          <a:p>
            <a:pPr marL="0" indent="0">
              <a:buFont typeface="Arial" panose="020B0604020202020204" pitchFamily="34" charset="0"/>
              <a:buNone/>
            </a:pPr>
            <a:r>
              <a:rPr lang="ja-JP" altLang="en-US" b="1" dirty="0">
                <a:solidFill>
                  <a:schemeClr val="accent1">
                    <a:lumMod val="75000"/>
                  </a:schemeClr>
                </a:solidFill>
              </a:rPr>
              <a:t>弾性変形</a:t>
            </a:r>
            <a:endParaRPr lang="en-US" altLang="ja-JP" b="1" dirty="0">
              <a:solidFill>
                <a:schemeClr val="accent1">
                  <a:lumMod val="75000"/>
                </a:schemeClr>
              </a:solidFill>
            </a:endParaRPr>
          </a:p>
          <a:p>
            <a:pPr marL="0" indent="0">
              <a:buFont typeface="Arial" panose="020B0604020202020204" pitchFamily="34" charset="0"/>
              <a:buNone/>
            </a:pPr>
            <a:r>
              <a:rPr lang="ja-JP" altLang="en-US" dirty="0">
                <a:solidFill>
                  <a:srgbClr val="333333"/>
                </a:solidFill>
              </a:rPr>
              <a:t>外力を取り去ると</a:t>
            </a:r>
            <a:r>
              <a:rPr lang="ja-JP" altLang="en-US" b="1" u="sng" dirty="0">
                <a:solidFill>
                  <a:srgbClr val="EAB200"/>
                </a:solidFill>
              </a:rPr>
              <a:t>元に戻る変形</a:t>
            </a:r>
            <a:endParaRPr lang="en-US" altLang="ja-JP" b="1" u="sng" dirty="0">
              <a:solidFill>
                <a:srgbClr val="EAB200"/>
              </a:solidFill>
            </a:endParaRPr>
          </a:p>
          <a:p>
            <a:pPr marL="0" indent="0">
              <a:buFont typeface="Arial" panose="020B0604020202020204" pitchFamily="34" charset="0"/>
              <a:buNone/>
            </a:pPr>
            <a:endParaRPr lang="en-US" altLang="ja-JP" sz="1600" dirty="0">
              <a:solidFill>
                <a:srgbClr val="333333"/>
              </a:solidFill>
            </a:endParaRPr>
          </a:p>
        </p:txBody>
      </p:sp>
      <p:sp>
        <p:nvSpPr>
          <p:cNvPr id="34" name="コンテンツ プレースホルダー 5">
            <a:extLst>
              <a:ext uri="{FF2B5EF4-FFF2-40B4-BE49-F238E27FC236}">
                <a16:creationId xmlns:a16="http://schemas.microsoft.com/office/drawing/2014/main" id="{68E44E54-BA92-4A09-95BA-C6A22FFF065E}"/>
              </a:ext>
            </a:extLst>
          </p:cNvPr>
          <p:cNvSpPr txBox="1">
            <a:spLocks/>
          </p:cNvSpPr>
          <p:nvPr/>
        </p:nvSpPr>
        <p:spPr>
          <a:xfrm>
            <a:off x="5675038" y="3149048"/>
            <a:ext cx="12335056" cy="122103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dirty="0">
                <a:solidFill>
                  <a:schemeClr val="accent1">
                    <a:lumMod val="75000"/>
                  </a:schemeClr>
                </a:solidFill>
              </a:rPr>
              <a:t>塑性変形</a:t>
            </a:r>
            <a:endParaRPr lang="en-US" altLang="ja-JP" b="1" dirty="0">
              <a:solidFill>
                <a:schemeClr val="accent1">
                  <a:lumMod val="75000"/>
                </a:schemeClr>
              </a:solidFill>
            </a:endParaRPr>
          </a:p>
          <a:p>
            <a:pPr marL="0" indent="0">
              <a:buFont typeface="Arial" panose="020B0604020202020204" pitchFamily="34" charset="0"/>
              <a:buNone/>
            </a:pPr>
            <a:r>
              <a:rPr lang="ja-JP" altLang="en-US" dirty="0">
                <a:solidFill>
                  <a:srgbClr val="333333"/>
                </a:solidFill>
              </a:rPr>
              <a:t>外力を取り去っても</a:t>
            </a:r>
            <a:r>
              <a:rPr lang="ja-JP" altLang="en-US" b="1" u="sng" dirty="0">
                <a:solidFill>
                  <a:srgbClr val="EAB200"/>
                </a:solidFill>
              </a:rPr>
              <a:t>元に戻らない変形</a:t>
            </a:r>
            <a:endParaRPr lang="en-US" altLang="ja-JP" b="1" u="sng" dirty="0">
              <a:solidFill>
                <a:srgbClr val="EAB200"/>
              </a:solidFill>
            </a:endParaRPr>
          </a:p>
        </p:txBody>
      </p:sp>
      <p:sp>
        <p:nvSpPr>
          <p:cNvPr id="35" name="コンテンツ プレースホルダー 5">
            <a:extLst>
              <a:ext uri="{FF2B5EF4-FFF2-40B4-BE49-F238E27FC236}">
                <a16:creationId xmlns:a16="http://schemas.microsoft.com/office/drawing/2014/main" id="{FB3BA37A-197F-46AE-9F6E-2853D1696E4D}"/>
              </a:ext>
            </a:extLst>
          </p:cNvPr>
          <p:cNvSpPr txBox="1">
            <a:spLocks/>
          </p:cNvSpPr>
          <p:nvPr/>
        </p:nvSpPr>
        <p:spPr>
          <a:xfrm>
            <a:off x="45203" y="4150147"/>
            <a:ext cx="5297762" cy="122103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solidFill>
                  <a:srgbClr val="333333"/>
                </a:solidFill>
              </a:rPr>
              <a:t>例）ゴム</a:t>
            </a:r>
            <a:endParaRPr lang="en-US" altLang="ja-JP" sz="2000" dirty="0">
              <a:solidFill>
                <a:srgbClr val="333333"/>
              </a:solidFill>
            </a:endParaRPr>
          </a:p>
          <a:p>
            <a:pPr marL="0" indent="0">
              <a:buFont typeface="Arial" panose="020B0604020202020204" pitchFamily="34" charset="0"/>
              <a:buNone/>
            </a:pPr>
            <a:r>
              <a:rPr lang="ja-JP" altLang="en-US" sz="2000" dirty="0">
                <a:solidFill>
                  <a:srgbClr val="333333"/>
                </a:solidFill>
              </a:rPr>
              <a:t>（ある程度までなら）引っ張っても元に戻る</a:t>
            </a:r>
            <a:endParaRPr lang="en-US" altLang="ja-JP" sz="2000" dirty="0">
              <a:solidFill>
                <a:srgbClr val="333333"/>
              </a:solidFill>
            </a:endParaRPr>
          </a:p>
        </p:txBody>
      </p:sp>
      <p:pic>
        <p:nvPicPr>
          <p:cNvPr id="2050" name="Picture 2" descr="輪ゴムのイラスト">
            <a:extLst>
              <a:ext uri="{FF2B5EF4-FFF2-40B4-BE49-F238E27FC236}">
                <a16:creationId xmlns:a16="http://schemas.microsoft.com/office/drawing/2014/main" id="{8078B597-D0FF-4B53-8794-5DAF14CEFB1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88092" y="5051604"/>
            <a:ext cx="1714500" cy="1714500"/>
          </a:xfrm>
          <a:prstGeom prst="rect">
            <a:avLst/>
          </a:prstGeom>
          <a:noFill/>
          <a:extLst>
            <a:ext uri="{909E8E84-426E-40DD-AFC4-6F175D3DCCD1}">
              <a14:hiddenFill xmlns:a14="http://schemas.microsoft.com/office/drawing/2010/main">
                <a:solidFill>
                  <a:srgbClr val="FFFFFF"/>
                </a:solidFill>
              </a14:hiddenFill>
            </a:ext>
          </a:extLst>
        </p:spPr>
      </p:pic>
      <p:sp>
        <p:nvSpPr>
          <p:cNvPr id="37" name="コンテンツ プレースホルダー 5">
            <a:extLst>
              <a:ext uri="{FF2B5EF4-FFF2-40B4-BE49-F238E27FC236}">
                <a16:creationId xmlns:a16="http://schemas.microsoft.com/office/drawing/2014/main" id="{CC91D981-2491-46D5-A018-12829E37A49C}"/>
              </a:ext>
            </a:extLst>
          </p:cNvPr>
          <p:cNvSpPr txBox="1">
            <a:spLocks/>
          </p:cNvSpPr>
          <p:nvPr/>
        </p:nvSpPr>
        <p:spPr>
          <a:xfrm>
            <a:off x="5695454" y="4150147"/>
            <a:ext cx="5297762" cy="122103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solidFill>
                  <a:srgbClr val="333333"/>
                </a:solidFill>
              </a:rPr>
              <a:t>例）針金</a:t>
            </a:r>
            <a:endParaRPr lang="en-US" altLang="ja-JP" sz="2000" dirty="0">
              <a:solidFill>
                <a:srgbClr val="333333"/>
              </a:solidFill>
            </a:endParaRPr>
          </a:p>
          <a:p>
            <a:pPr marL="0" indent="0">
              <a:buFont typeface="Arial" panose="020B0604020202020204" pitchFamily="34" charset="0"/>
              <a:buNone/>
            </a:pPr>
            <a:r>
              <a:rPr lang="ja-JP" altLang="en-US" sz="2000" dirty="0">
                <a:solidFill>
                  <a:srgbClr val="333333"/>
                </a:solidFill>
              </a:rPr>
              <a:t>外力を加えると、変形し元には戻らない</a:t>
            </a:r>
            <a:endParaRPr lang="en-US" altLang="ja-JP" sz="2000" dirty="0">
              <a:solidFill>
                <a:srgbClr val="333333"/>
              </a:solidFill>
            </a:endParaRPr>
          </a:p>
        </p:txBody>
      </p:sp>
      <p:pic>
        <p:nvPicPr>
          <p:cNvPr id="2052" name="Picture 4" descr="針金のイラスト">
            <a:extLst>
              <a:ext uri="{FF2B5EF4-FFF2-40B4-BE49-F238E27FC236}">
                <a16:creationId xmlns:a16="http://schemas.microsoft.com/office/drawing/2014/main" id="{DD528F7F-09FA-4BDB-9BE0-BEC4FBB368A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37880" y="4982797"/>
            <a:ext cx="1714500" cy="1714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6552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ABE34D-4D57-4C6B-99E6-F6A776E57EC1}"/>
              </a:ext>
            </a:extLst>
          </p:cNvPr>
          <p:cNvSpPr>
            <a:spLocks noGrp="1"/>
          </p:cNvSpPr>
          <p:nvPr>
            <p:ph type="title"/>
          </p:nvPr>
        </p:nvSpPr>
        <p:spPr/>
        <p:txBody>
          <a:bodyPr/>
          <a:lstStyle/>
          <a:p>
            <a:r>
              <a:rPr kumimoji="1" lang="ja-JP" altLang="en-US" dirty="0"/>
              <a:t>基礎　</a:t>
            </a:r>
            <a:r>
              <a:rPr kumimoji="1" lang="en-US" altLang="ja-JP" dirty="0"/>
              <a:t>part7</a:t>
            </a:r>
            <a:r>
              <a:rPr kumimoji="1" lang="ja-JP" altLang="en-US" dirty="0"/>
              <a:t>　</a:t>
            </a:r>
            <a:r>
              <a:rPr lang="ja-JP" altLang="en-US" dirty="0"/>
              <a:t>材料</a:t>
            </a:r>
            <a:endParaRPr kumimoji="1"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kumimoji="1"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応力とひずみ</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7"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45203" y="1971581"/>
            <a:ext cx="12335056" cy="145741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i="0" dirty="0">
                <a:solidFill>
                  <a:srgbClr val="333333"/>
                </a:solidFill>
                <a:effectLst/>
              </a:rPr>
              <a:t>応力ひずみ曲線</a:t>
            </a:r>
            <a:r>
              <a:rPr lang="ja-JP" altLang="en-US" b="0" i="0" dirty="0">
                <a:solidFill>
                  <a:srgbClr val="333333"/>
                </a:solidFill>
                <a:effectLst/>
              </a:rPr>
              <a:t>：応力とひずみの関係を表した線図</a:t>
            </a:r>
            <a:endParaRPr lang="en-US" altLang="ja-JP" b="0" i="0" dirty="0">
              <a:solidFill>
                <a:srgbClr val="333333"/>
              </a:solidFill>
              <a:effectLst/>
            </a:endParaRPr>
          </a:p>
          <a:p>
            <a:pPr marL="0" indent="0">
              <a:buFont typeface="Arial" panose="020B0604020202020204" pitchFamily="34" charset="0"/>
              <a:buNone/>
            </a:pPr>
            <a:r>
              <a:rPr lang="ja-JP" altLang="en-US" b="1" u="sng" dirty="0">
                <a:solidFill>
                  <a:srgbClr val="EAB200"/>
                </a:solidFill>
              </a:rPr>
              <a:t>応力が小さいとき</a:t>
            </a:r>
            <a:r>
              <a:rPr lang="ja-JP" altLang="en-US" dirty="0">
                <a:solidFill>
                  <a:srgbClr val="333333"/>
                </a:solidFill>
              </a:rPr>
              <a:t>、ひずみは応力に</a:t>
            </a:r>
            <a:r>
              <a:rPr lang="ja-JP" altLang="en-US" b="1" u="sng" dirty="0">
                <a:solidFill>
                  <a:srgbClr val="EAB200"/>
                </a:solidFill>
              </a:rPr>
              <a:t>比例</a:t>
            </a:r>
            <a:r>
              <a:rPr lang="ja-JP" altLang="en-US" dirty="0">
                <a:solidFill>
                  <a:srgbClr val="333333"/>
                </a:solidFill>
              </a:rPr>
              <a:t>する（</a:t>
            </a:r>
            <a:r>
              <a:rPr lang="ja-JP" altLang="en-US" b="1" u="sng" dirty="0">
                <a:solidFill>
                  <a:srgbClr val="EAB200"/>
                </a:solidFill>
              </a:rPr>
              <a:t>フックの法則</a:t>
            </a:r>
            <a:r>
              <a:rPr lang="ja-JP" altLang="en-US" dirty="0">
                <a:solidFill>
                  <a:srgbClr val="333333"/>
                </a:solidFill>
              </a:rPr>
              <a:t>）</a:t>
            </a:r>
            <a:endParaRPr lang="en-US" altLang="ja-JP" dirty="0">
              <a:solidFill>
                <a:srgbClr val="333333"/>
              </a:solidFill>
            </a:endParaRPr>
          </a:p>
          <a:p>
            <a:pPr marL="0" indent="0">
              <a:buFont typeface="Arial" panose="020B0604020202020204" pitchFamily="34" charset="0"/>
              <a:buNone/>
            </a:pPr>
            <a:r>
              <a:rPr lang="ja-JP" altLang="en-US" dirty="0">
                <a:solidFill>
                  <a:srgbClr val="333333"/>
                </a:solidFill>
              </a:rPr>
              <a:t>フックの法則が成り立つとき、以下の式が成り立つ</a:t>
            </a:r>
            <a:endParaRPr lang="en-US" altLang="ja-JP" dirty="0">
              <a:solidFill>
                <a:srgbClr val="333333"/>
              </a:solidFill>
            </a:endParaRPr>
          </a:p>
          <a:p>
            <a:pPr marL="0" indent="0">
              <a:buFont typeface="Arial" panose="020B0604020202020204" pitchFamily="34" charset="0"/>
              <a:buNone/>
            </a:pPr>
            <a:endParaRPr lang="en-US" altLang="ja-JP" dirty="0">
              <a:solidFill>
                <a:srgbClr val="333333"/>
              </a:solidFill>
            </a:endParaRPr>
          </a:p>
        </p:txBody>
      </p:sp>
      <p:sp>
        <p:nvSpPr>
          <p:cNvPr id="14" name="コンテンツ プレースホルダー 5">
            <a:extLst>
              <a:ext uri="{FF2B5EF4-FFF2-40B4-BE49-F238E27FC236}">
                <a16:creationId xmlns:a16="http://schemas.microsoft.com/office/drawing/2014/main" id="{911EEF9B-8BF1-4326-9187-29518FB04125}"/>
              </a:ext>
            </a:extLst>
          </p:cNvPr>
          <p:cNvSpPr txBox="1">
            <a:spLocks/>
          </p:cNvSpPr>
          <p:nvPr/>
        </p:nvSpPr>
        <p:spPr>
          <a:xfrm>
            <a:off x="419001" y="3715065"/>
            <a:ext cx="6743799" cy="2161443"/>
          </a:xfrm>
          <a:prstGeom prst="rect">
            <a:avLst/>
          </a:prstGeom>
          <a:solidFill>
            <a:srgbClr val="F4F5F8"/>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i="0" dirty="0">
                <a:solidFill>
                  <a:schemeClr val="accent1">
                    <a:lumMod val="75000"/>
                  </a:schemeClr>
                </a:solidFill>
                <a:effectLst/>
              </a:rPr>
              <a:t>計算式</a:t>
            </a:r>
            <a:endParaRPr lang="en-US" altLang="ja-JP" b="1" i="0" dirty="0">
              <a:solidFill>
                <a:schemeClr val="accent1">
                  <a:lumMod val="75000"/>
                </a:schemeClr>
              </a:solidFill>
              <a:effectLst/>
            </a:endParaRPr>
          </a:p>
          <a:p>
            <a:pPr marL="0" indent="0">
              <a:buFont typeface="Arial" panose="020B0604020202020204" pitchFamily="34" charset="0"/>
              <a:buNone/>
            </a:pPr>
            <a:r>
              <a:rPr lang="ja-JP" altLang="en-US" b="1" dirty="0">
                <a:solidFill>
                  <a:schemeClr val="accent1">
                    <a:lumMod val="75000"/>
                  </a:schemeClr>
                </a:solidFill>
              </a:rPr>
              <a:t>応力（</a:t>
            </a:r>
            <a:r>
              <a:rPr lang="en-US" altLang="ja-JP" b="1" dirty="0">
                <a:solidFill>
                  <a:schemeClr val="accent1">
                    <a:lumMod val="75000"/>
                  </a:schemeClr>
                </a:solidFill>
              </a:rPr>
              <a:t>σ</a:t>
            </a:r>
            <a:r>
              <a:rPr lang="ja-JP" altLang="en-US" b="1" dirty="0">
                <a:solidFill>
                  <a:schemeClr val="accent1">
                    <a:lumMod val="75000"/>
                  </a:schemeClr>
                </a:solidFill>
              </a:rPr>
              <a:t>）＝</a:t>
            </a:r>
            <a:r>
              <a:rPr lang="en-US" altLang="ja-JP" b="1" dirty="0" err="1">
                <a:solidFill>
                  <a:schemeClr val="accent1">
                    <a:lumMod val="75000"/>
                  </a:schemeClr>
                </a:solidFill>
              </a:rPr>
              <a:t>E×ε</a:t>
            </a:r>
            <a:endParaRPr lang="en-US" altLang="ja-JP" b="1" dirty="0">
              <a:solidFill>
                <a:schemeClr val="accent1">
                  <a:lumMod val="75000"/>
                </a:schemeClr>
              </a:solidFill>
            </a:endParaRPr>
          </a:p>
          <a:p>
            <a:pPr marL="0" indent="0">
              <a:buFont typeface="Arial" panose="020B0604020202020204" pitchFamily="34" charset="0"/>
              <a:buNone/>
            </a:pPr>
            <a:r>
              <a:rPr lang="en-US" altLang="ja-JP" b="1" dirty="0">
                <a:solidFill>
                  <a:srgbClr val="333333"/>
                </a:solidFill>
              </a:rPr>
              <a:t>σ</a:t>
            </a:r>
            <a:r>
              <a:rPr lang="ja-JP" altLang="en-US" b="1" dirty="0">
                <a:solidFill>
                  <a:srgbClr val="333333"/>
                </a:solidFill>
              </a:rPr>
              <a:t>（シグマ）：応力　</a:t>
            </a:r>
            <a:r>
              <a:rPr lang="en-US" altLang="ja-JP" b="1" dirty="0">
                <a:solidFill>
                  <a:srgbClr val="333333"/>
                </a:solidFill>
              </a:rPr>
              <a:t>E</a:t>
            </a:r>
            <a:r>
              <a:rPr lang="ja-JP" altLang="en-US" b="1" dirty="0">
                <a:solidFill>
                  <a:srgbClr val="333333"/>
                </a:solidFill>
              </a:rPr>
              <a:t>：縦断性係数</a:t>
            </a:r>
            <a:endParaRPr lang="en-US" altLang="ja-JP" b="1" dirty="0">
              <a:solidFill>
                <a:srgbClr val="333333"/>
              </a:solidFill>
            </a:endParaRPr>
          </a:p>
          <a:p>
            <a:pPr marL="0" indent="0">
              <a:buFont typeface="Arial" panose="020B0604020202020204" pitchFamily="34" charset="0"/>
              <a:buNone/>
            </a:pPr>
            <a:r>
              <a:rPr lang="en-US" altLang="ja-JP" b="1" dirty="0">
                <a:solidFill>
                  <a:srgbClr val="333333"/>
                </a:solidFill>
              </a:rPr>
              <a:t>ε</a:t>
            </a:r>
            <a:r>
              <a:rPr lang="ja-JP" altLang="en-US" b="1" dirty="0">
                <a:solidFill>
                  <a:srgbClr val="333333"/>
                </a:solidFill>
              </a:rPr>
              <a:t>（イプシロン）：ひずみ</a:t>
            </a:r>
            <a:endParaRPr lang="en-US" altLang="ja-JP" b="1" dirty="0">
              <a:solidFill>
                <a:srgbClr val="333333"/>
              </a:solidFill>
            </a:endParaRPr>
          </a:p>
        </p:txBody>
      </p:sp>
      <p:sp>
        <p:nvSpPr>
          <p:cNvPr id="15" name="コンテンツ プレースホルダー 5">
            <a:extLst>
              <a:ext uri="{FF2B5EF4-FFF2-40B4-BE49-F238E27FC236}">
                <a16:creationId xmlns:a16="http://schemas.microsoft.com/office/drawing/2014/main" id="{FEDFC567-CE4B-4140-AE35-1A5F5A30D293}"/>
              </a:ext>
            </a:extLst>
          </p:cNvPr>
          <p:cNvSpPr txBox="1">
            <a:spLocks/>
          </p:cNvSpPr>
          <p:nvPr/>
        </p:nvSpPr>
        <p:spPr>
          <a:xfrm>
            <a:off x="7234516" y="4299840"/>
            <a:ext cx="7457085" cy="145741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dirty="0">
                <a:solidFill>
                  <a:srgbClr val="333333"/>
                </a:solidFill>
              </a:rPr>
              <a:t>※</a:t>
            </a:r>
            <a:r>
              <a:rPr lang="ja-JP" altLang="en-US" dirty="0">
                <a:solidFill>
                  <a:srgbClr val="333333"/>
                </a:solidFill>
              </a:rPr>
              <a:t>割り算じゃなくて掛け算！</a:t>
            </a:r>
            <a:endParaRPr lang="en-US" altLang="ja-JP" dirty="0">
              <a:solidFill>
                <a:srgbClr val="333333"/>
              </a:solidFill>
            </a:endParaRPr>
          </a:p>
        </p:txBody>
      </p:sp>
    </p:spTree>
    <p:extLst>
      <p:ext uri="{BB962C8B-B14F-4D97-AF65-F5344CB8AC3E}">
        <p14:creationId xmlns:p14="http://schemas.microsoft.com/office/powerpoint/2010/main" val="477375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464458" y="2235371"/>
            <a:ext cx="11205028" cy="2308324"/>
          </a:xfrm>
          <a:prstGeom prst="rect">
            <a:avLst/>
          </a:prstGeom>
          <a:ln>
            <a:noFill/>
          </a:ln>
        </p:spPr>
        <p:txBody>
          <a:bodyPr wrap="square">
            <a:spAutoFit/>
          </a:bodyPr>
          <a:lstStyle/>
          <a:p>
            <a:pPr algn="l"/>
            <a:r>
              <a:rPr lang="ja-JP" altLang="en-US" sz="4000" i="0" dirty="0">
                <a:solidFill>
                  <a:srgbClr val="333333"/>
                </a:solidFill>
                <a:effectLst/>
                <a:latin typeface="メイリオ" panose="020B0604030504040204" pitchFamily="50" charset="-128"/>
                <a:ea typeface="メイリオ" panose="020B0604030504040204" pitchFamily="50" charset="-128"/>
              </a:rPr>
              <a:t>フックの法則は応力を</a:t>
            </a:r>
            <a:r>
              <a:rPr lang="en-US" altLang="ja-JP" sz="4000" i="0" dirty="0">
                <a:solidFill>
                  <a:srgbClr val="333333"/>
                </a:solidFill>
                <a:effectLst/>
                <a:latin typeface="メイリオ" panose="020B0604030504040204" pitchFamily="50" charset="-128"/>
                <a:ea typeface="メイリオ" panose="020B0604030504040204" pitchFamily="50" charset="-128"/>
              </a:rPr>
              <a:t>σ</a:t>
            </a:r>
            <a:r>
              <a:rPr lang="ja-JP" altLang="en-US" sz="4000" i="0" dirty="0">
                <a:solidFill>
                  <a:srgbClr val="333333"/>
                </a:solidFill>
                <a:effectLst/>
                <a:latin typeface="メイリオ" panose="020B0604030504040204" pitchFamily="50" charset="-128"/>
                <a:ea typeface="メイリオ" panose="020B0604030504040204" pitchFamily="50" charset="-128"/>
              </a:rPr>
              <a:t>、縦断性係数を</a:t>
            </a:r>
            <a:r>
              <a:rPr lang="en-US" altLang="ja-JP" sz="4000" i="0" dirty="0">
                <a:solidFill>
                  <a:srgbClr val="333333"/>
                </a:solidFill>
                <a:effectLst/>
                <a:latin typeface="メイリオ" panose="020B0604030504040204" pitchFamily="50" charset="-128"/>
                <a:ea typeface="メイリオ" panose="020B0604030504040204" pitchFamily="50" charset="-128"/>
              </a:rPr>
              <a:t>E</a:t>
            </a:r>
            <a:r>
              <a:rPr lang="ja-JP" altLang="en-US" sz="4000" i="0" dirty="0">
                <a:solidFill>
                  <a:srgbClr val="333333"/>
                </a:solidFill>
                <a:effectLst/>
                <a:latin typeface="メイリオ" panose="020B0604030504040204" pitchFamily="50" charset="-128"/>
                <a:ea typeface="メイリオ" panose="020B0604030504040204" pitchFamily="50" charset="-128"/>
              </a:rPr>
              <a:t>、縦ひずみを∑₁とすれば、</a:t>
            </a:r>
            <a:r>
              <a:rPr lang="en-US" altLang="ja-JP" sz="4000" i="0" dirty="0">
                <a:solidFill>
                  <a:srgbClr val="333333"/>
                </a:solidFill>
                <a:effectLst/>
                <a:latin typeface="メイリオ" panose="020B0604030504040204" pitchFamily="50" charset="-128"/>
                <a:ea typeface="メイリオ" panose="020B0604030504040204" pitchFamily="50" charset="-128"/>
              </a:rPr>
              <a:t>σ</a:t>
            </a:r>
            <a:r>
              <a:rPr lang="ja-JP" altLang="en-US" sz="4000" i="0" dirty="0">
                <a:solidFill>
                  <a:srgbClr val="333333"/>
                </a:solidFill>
                <a:effectLst/>
                <a:latin typeface="メイリオ" panose="020B0604030504040204" pitchFamily="50" charset="-128"/>
                <a:ea typeface="メイリオ" panose="020B0604030504040204" pitchFamily="50" charset="-128"/>
              </a:rPr>
              <a:t>＝</a:t>
            </a:r>
            <a:r>
              <a:rPr lang="en-US" altLang="ja-JP" sz="4000" i="0" dirty="0">
                <a:solidFill>
                  <a:srgbClr val="333333"/>
                </a:solidFill>
                <a:effectLst/>
                <a:latin typeface="メイリオ" panose="020B0604030504040204" pitchFamily="50" charset="-128"/>
                <a:ea typeface="メイリオ" panose="020B0604030504040204" pitchFamily="50" charset="-128"/>
              </a:rPr>
              <a:t>E×Σ₁</a:t>
            </a:r>
            <a:r>
              <a:rPr lang="ja-JP" altLang="en-US" sz="4000" i="0" dirty="0">
                <a:solidFill>
                  <a:srgbClr val="333333"/>
                </a:solidFill>
                <a:effectLst/>
                <a:latin typeface="メイリオ" panose="020B0604030504040204" pitchFamily="50" charset="-128"/>
                <a:ea typeface="メイリオ" panose="020B0604030504040204" pitchFamily="50" charset="-128"/>
              </a:rPr>
              <a:t>とあらわされる</a:t>
            </a:r>
          </a:p>
          <a:p>
            <a:br>
              <a:rPr lang="ja-JP" altLang="en-US" sz="3200" dirty="0"/>
            </a:br>
            <a:endParaRPr lang="ja-JP" altLang="en-US" sz="3200" dirty="0">
              <a:latin typeface="メイリオ" panose="020B0604030504040204" pitchFamily="50" charset="-128"/>
              <a:ea typeface="メイリオ" panose="020B0604030504040204" pitchFamily="50" charset="-128"/>
            </a:endParaRPr>
          </a:p>
        </p:txBody>
      </p:sp>
      <p:sp>
        <p:nvSpPr>
          <p:cNvPr id="22" name="テキスト ボックス 21">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応力とひずみ</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a:t>
            </a:r>
            <a:r>
              <a:rPr kumimoji="1" lang="ja-JP" altLang="en-US" dirty="0"/>
              <a:t>７　材料</a:t>
            </a:r>
          </a:p>
        </p:txBody>
      </p:sp>
      <p:sp>
        <p:nvSpPr>
          <p:cNvPr id="2" name="正方形/長方形 1">
            <a:extLst>
              <a:ext uri="{FF2B5EF4-FFF2-40B4-BE49-F238E27FC236}">
                <a16:creationId xmlns:a16="http://schemas.microsoft.com/office/drawing/2014/main" id="{97459DB1-05FA-4FC2-9693-AF6A4814222B}"/>
              </a:ext>
            </a:extLst>
          </p:cNvPr>
          <p:cNvSpPr/>
          <p:nvPr/>
        </p:nvSpPr>
        <p:spPr>
          <a:xfrm>
            <a:off x="6096000" y="2859111"/>
            <a:ext cx="1283593" cy="569890"/>
          </a:xfrm>
          <a:prstGeom prst="rect">
            <a:avLst/>
          </a:prstGeom>
          <a:solidFill>
            <a:srgbClr val="D6DC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58360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ABE34D-4D57-4C6B-99E6-F6A776E57EC1}"/>
              </a:ext>
            </a:extLst>
          </p:cNvPr>
          <p:cNvSpPr>
            <a:spLocks noGrp="1"/>
          </p:cNvSpPr>
          <p:nvPr>
            <p:ph type="title"/>
          </p:nvPr>
        </p:nvSpPr>
        <p:spPr/>
        <p:txBody>
          <a:bodyPr/>
          <a:lstStyle/>
          <a:p>
            <a:r>
              <a:rPr kumimoji="1" lang="ja-JP" altLang="en-US" dirty="0"/>
              <a:t>基礎　</a:t>
            </a:r>
            <a:r>
              <a:rPr kumimoji="1" lang="en-US" altLang="ja-JP" dirty="0"/>
              <a:t>part7</a:t>
            </a:r>
            <a:r>
              <a:rPr kumimoji="1" lang="ja-JP" altLang="en-US" dirty="0"/>
              <a:t>　</a:t>
            </a:r>
            <a:r>
              <a:rPr lang="ja-JP" altLang="en-US" dirty="0"/>
              <a:t>材料</a:t>
            </a:r>
            <a:endParaRPr kumimoji="1"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kumimoji="1"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応力とひずみ</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7"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583085" y="1971581"/>
            <a:ext cx="12335056" cy="145741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600" b="1" i="0" dirty="0">
                <a:solidFill>
                  <a:srgbClr val="333333"/>
                </a:solidFill>
                <a:effectLst/>
              </a:rPr>
              <a:t>安全率</a:t>
            </a:r>
            <a:r>
              <a:rPr lang="ja-JP" altLang="en-US" sz="3600" b="0" i="0" dirty="0">
                <a:solidFill>
                  <a:srgbClr val="333333"/>
                </a:solidFill>
                <a:effectLst/>
              </a:rPr>
              <a:t>：材料の基準強さと許容応力の比</a:t>
            </a:r>
            <a:endParaRPr lang="en-US" altLang="ja-JP" sz="3600" dirty="0">
              <a:solidFill>
                <a:srgbClr val="333333"/>
              </a:solidFill>
            </a:endParaRPr>
          </a:p>
        </p:txBody>
      </p:sp>
      <p:sp>
        <p:nvSpPr>
          <p:cNvPr id="14" name="コンテンツ プレースホルダー 5">
            <a:extLst>
              <a:ext uri="{FF2B5EF4-FFF2-40B4-BE49-F238E27FC236}">
                <a16:creationId xmlns:a16="http://schemas.microsoft.com/office/drawing/2014/main" id="{911EEF9B-8BF1-4326-9187-29518FB04125}"/>
              </a:ext>
            </a:extLst>
          </p:cNvPr>
          <p:cNvSpPr txBox="1">
            <a:spLocks/>
          </p:cNvSpPr>
          <p:nvPr/>
        </p:nvSpPr>
        <p:spPr>
          <a:xfrm>
            <a:off x="748278" y="2969536"/>
            <a:ext cx="6914128" cy="1914769"/>
          </a:xfrm>
          <a:prstGeom prst="rect">
            <a:avLst/>
          </a:prstGeom>
          <a:solidFill>
            <a:srgbClr val="F4F5F8"/>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600" b="1" i="0" dirty="0">
                <a:solidFill>
                  <a:schemeClr val="accent1">
                    <a:lumMod val="75000"/>
                  </a:schemeClr>
                </a:solidFill>
                <a:effectLst/>
              </a:rPr>
              <a:t>計算式</a:t>
            </a:r>
            <a:endParaRPr lang="en-US" altLang="ja-JP" sz="3600" b="1" i="0" dirty="0">
              <a:solidFill>
                <a:schemeClr val="accent1">
                  <a:lumMod val="75000"/>
                </a:schemeClr>
              </a:solidFill>
              <a:effectLst/>
            </a:endParaRPr>
          </a:p>
          <a:p>
            <a:pPr marL="0" indent="0">
              <a:buFont typeface="Arial" panose="020B0604020202020204" pitchFamily="34" charset="0"/>
              <a:buNone/>
            </a:pPr>
            <a:r>
              <a:rPr lang="ja-JP" altLang="en-US" sz="3600" b="1" i="0" dirty="0">
                <a:solidFill>
                  <a:schemeClr val="accent1">
                    <a:lumMod val="75000"/>
                  </a:schemeClr>
                </a:solidFill>
                <a:effectLst/>
              </a:rPr>
              <a:t>安全率＝基準強さ／許容応力</a:t>
            </a:r>
            <a:endParaRPr lang="en-US" altLang="ja-JP" sz="3600" b="1" i="0" dirty="0">
              <a:solidFill>
                <a:schemeClr val="accent1">
                  <a:lumMod val="75000"/>
                </a:schemeClr>
              </a:solidFill>
              <a:effectLst/>
            </a:endParaRPr>
          </a:p>
          <a:p>
            <a:pPr marL="0" indent="0">
              <a:buFont typeface="Arial" panose="020B0604020202020204" pitchFamily="34" charset="0"/>
              <a:buNone/>
            </a:pPr>
            <a:r>
              <a:rPr lang="ja-JP" altLang="en-US" sz="3600" b="1" dirty="0">
                <a:solidFill>
                  <a:schemeClr val="accent1">
                    <a:lumMod val="75000"/>
                  </a:schemeClr>
                </a:solidFill>
              </a:rPr>
              <a:t>許容応力＝基準強さ／安全率</a:t>
            </a:r>
            <a:endParaRPr lang="en-US" altLang="ja-JP" sz="3600" b="1" dirty="0">
              <a:solidFill>
                <a:srgbClr val="333333"/>
              </a:solidFill>
            </a:endParaRPr>
          </a:p>
        </p:txBody>
      </p:sp>
      <p:sp>
        <p:nvSpPr>
          <p:cNvPr id="8" name="コンテンツ プレースホルダー 5">
            <a:extLst>
              <a:ext uri="{FF2B5EF4-FFF2-40B4-BE49-F238E27FC236}">
                <a16:creationId xmlns:a16="http://schemas.microsoft.com/office/drawing/2014/main" id="{52750F24-AA59-4E09-8D39-BFFBE7F10DA8}"/>
              </a:ext>
            </a:extLst>
          </p:cNvPr>
          <p:cNvSpPr txBox="1">
            <a:spLocks/>
          </p:cNvSpPr>
          <p:nvPr/>
        </p:nvSpPr>
        <p:spPr>
          <a:xfrm>
            <a:off x="457580" y="5539534"/>
            <a:ext cx="12335056" cy="145741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600" dirty="0">
                <a:solidFill>
                  <a:srgbClr val="333333"/>
                </a:solidFill>
              </a:rPr>
              <a:t>安全率は</a:t>
            </a:r>
            <a:r>
              <a:rPr lang="ja-JP" altLang="en-US" sz="3600" b="1" u="sng" dirty="0">
                <a:solidFill>
                  <a:srgbClr val="EAB200"/>
                </a:solidFill>
              </a:rPr>
              <a:t>１より大きく</a:t>
            </a:r>
            <a:r>
              <a:rPr lang="ja-JP" altLang="en-US" sz="3600" dirty="0">
                <a:solidFill>
                  <a:srgbClr val="333333"/>
                </a:solidFill>
              </a:rPr>
              <a:t>する</a:t>
            </a:r>
            <a:endParaRPr lang="en-US" altLang="ja-JP" sz="3600" dirty="0">
              <a:solidFill>
                <a:srgbClr val="333333"/>
              </a:solidFill>
            </a:endParaRPr>
          </a:p>
        </p:txBody>
      </p:sp>
    </p:spTree>
    <p:extLst>
      <p:ext uri="{BB962C8B-B14F-4D97-AF65-F5344CB8AC3E}">
        <p14:creationId xmlns:p14="http://schemas.microsoft.com/office/powerpoint/2010/main" val="9114079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464458" y="2235371"/>
            <a:ext cx="11205028" cy="2308324"/>
          </a:xfrm>
          <a:prstGeom prst="rect">
            <a:avLst/>
          </a:prstGeom>
          <a:ln>
            <a:noFill/>
          </a:ln>
        </p:spPr>
        <p:txBody>
          <a:bodyPr wrap="square">
            <a:spAutoFit/>
          </a:bodyPr>
          <a:lstStyle/>
          <a:p>
            <a:pPr algn="l"/>
            <a:r>
              <a:rPr lang="ja-JP" altLang="en-US" sz="4000" i="0" dirty="0">
                <a:solidFill>
                  <a:srgbClr val="333333"/>
                </a:solidFill>
                <a:effectLst/>
                <a:latin typeface="メイリオ" panose="020B0604030504040204" pitchFamily="50" charset="-128"/>
                <a:ea typeface="メイリオ" panose="020B0604030504040204" pitchFamily="50" charset="-128"/>
              </a:rPr>
              <a:t>安全係数（安全率）が大きいほど、安全に対して余裕がある設計となっている</a:t>
            </a:r>
          </a:p>
          <a:p>
            <a:br>
              <a:rPr lang="ja-JP" altLang="en-US" sz="3200" dirty="0">
                <a:latin typeface="メイリオ" panose="020B0604030504040204" pitchFamily="50" charset="-128"/>
                <a:ea typeface="メイリオ" panose="020B0604030504040204" pitchFamily="50" charset="-128"/>
              </a:rPr>
            </a:br>
            <a:endParaRPr lang="ja-JP" altLang="en-US" sz="3200" dirty="0">
              <a:latin typeface="メイリオ" panose="020B0604030504040204" pitchFamily="50" charset="-128"/>
              <a:ea typeface="メイリオ" panose="020B0604030504040204" pitchFamily="50" charset="-128"/>
            </a:endParaRPr>
          </a:p>
        </p:txBody>
      </p:sp>
      <p:sp>
        <p:nvSpPr>
          <p:cNvPr id="22" name="テキスト ボックス 21">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応力とひずみ</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a:t>
            </a:r>
            <a:r>
              <a:rPr kumimoji="1" lang="ja-JP" altLang="en-US" dirty="0"/>
              <a:t>７　材料</a:t>
            </a:r>
          </a:p>
        </p:txBody>
      </p:sp>
      <p:sp>
        <p:nvSpPr>
          <p:cNvPr id="2" name="正方形/長方形 1">
            <a:extLst>
              <a:ext uri="{FF2B5EF4-FFF2-40B4-BE49-F238E27FC236}">
                <a16:creationId xmlns:a16="http://schemas.microsoft.com/office/drawing/2014/main" id="{97459DB1-05FA-4FC2-9693-AF6A4814222B}"/>
              </a:ext>
            </a:extLst>
          </p:cNvPr>
          <p:cNvSpPr/>
          <p:nvPr/>
        </p:nvSpPr>
        <p:spPr>
          <a:xfrm>
            <a:off x="5641600" y="2278867"/>
            <a:ext cx="1499429" cy="569890"/>
          </a:xfrm>
          <a:prstGeom prst="rect">
            <a:avLst/>
          </a:prstGeom>
          <a:solidFill>
            <a:srgbClr val="D6DC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84616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
                                        </p:tgtEl>
                                      </p:cBhvr>
                                    </p:animEffect>
                                    <p:set>
                                      <p:cBhvr>
                                        <p:cTn id="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ABE34D-4D57-4C6B-99E6-F6A776E57EC1}"/>
              </a:ext>
            </a:extLst>
          </p:cNvPr>
          <p:cNvSpPr>
            <a:spLocks noGrp="1"/>
          </p:cNvSpPr>
          <p:nvPr>
            <p:ph type="title"/>
          </p:nvPr>
        </p:nvSpPr>
        <p:spPr/>
        <p:txBody>
          <a:bodyPr>
            <a:normAutofit/>
          </a:bodyPr>
          <a:lstStyle/>
          <a:p>
            <a:r>
              <a:rPr kumimoji="1" lang="ja-JP" altLang="en-US" dirty="0"/>
              <a:t>基礎 </a:t>
            </a:r>
            <a:r>
              <a:rPr kumimoji="1" lang="en-US" altLang="ja-JP" dirty="0"/>
              <a:t>part</a:t>
            </a:r>
            <a:r>
              <a:rPr kumimoji="1" lang="ja-JP" altLang="en-US" dirty="0"/>
              <a:t>７　材料</a:t>
            </a:r>
          </a:p>
        </p:txBody>
      </p:sp>
      <p:sp>
        <p:nvSpPr>
          <p:cNvPr id="10" name="テキスト ボックス 9">
            <a:extLst>
              <a:ext uri="{FF2B5EF4-FFF2-40B4-BE49-F238E27FC236}">
                <a16:creationId xmlns:a16="http://schemas.microsoft.com/office/drawing/2014/main" id="{E6CFD33E-2873-40E1-B82A-84D5D8895069}"/>
              </a:ext>
            </a:extLst>
          </p:cNvPr>
          <p:cNvSpPr txBox="1"/>
          <p:nvPr/>
        </p:nvSpPr>
        <p:spPr>
          <a:xfrm>
            <a:off x="4437773" y="1220106"/>
            <a:ext cx="8277986" cy="707886"/>
          </a:xfrm>
          <a:prstGeom prst="rect">
            <a:avLst/>
          </a:prstGeom>
          <a:noFill/>
        </p:spPr>
        <p:txBody>
          <a:bodyPr wrap="square">
            <a:spAutoFit/>
          </a:bodyPr>
          <a:lstStyle/>
          <a:p>
            <a:r>
              <a:rPr kumimoji="1" lang="ja-JP" altLang="en-US" sz="4000" b="1" dirty="0">
                <a:solidFill>
                  <a:schemeClr val="tx1">
                    <a:lumMod val="50000"/>
                    <a:lumOff val="50000"/>
                  </a:schemeClr>
                </a:solidFill>
                <a:latin typeface="メイリオ" panose="020B0604030504040204" pitchFamily="50" charset="-128"/>
                <a:ea typeface="メイリオ" panose="020B0604030504040204" pitchFamily="50" charset="-128"/>
              </a:rPr>
              <a:t>金属材料</a:t>
            </a:r>
            <a:endParaRPr kumimoji="1" lang="en-US" altLang="ja-JP" sz="40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E0F40272-3C62-450E-AEB0-EBC5CAF3DBDF}"/>
              </a:ext>
            </a:extLst>
          </p:cNvPr>
          <p:cNvSpPr/>
          <p:nvPr/>
        </p:nvSpPr>
        <p:spPr>
          <a:xfrm>
            <a:off x="4343108" y="1268233"/>
            <a:ext cx="94665" cy="493721"/>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3">
            <a:extLst>
              <a:ext uri="{FF2B5EF4-FFF2-40B4-BE49-F238E27FC236}">
                <a16:creationId xmlns:a16="http://schemas.microsoft.com/office/drawing/2014/main" id="{6156C5B2-C2A4-47E5-93F7-E6255EF4FAD8}"/>
              </a:ext>
            </a:extLst>
          </p:cNvPr>
          <p:cNvGraphicFramePr>
            <a:graphicFrameLocks noGrp="1"/>
          </p:cNvGraphicFramePr>
          <p:nvPr>
            <p:extLst>
              <p:ext uri="{D42A27DB-BD31-4B8C-83A1-F6EECF244321}">
                <p14:modId xmlns:p14="http://schemas.microsoft.com/office/powerpoint/2010/main" val="3741632453"/>
              </p:ext>
            </p:extLst>
          </p:nvPr>
        </p:nvGraphicFramePr>
        <p:xfrm>
          <a:off x="355597" y="3228559"/>
          <a:ext cx="11600609" cy="1778730"/>
        </p:xfrm>
        <a:graphic>
          <a:graphicData uri="http://schemas.openxmlformats.org/drawingml/2006/table">
            <a:tbl>
              <a:tblPr firstRow="1" bandRow="1">
                <a:tableStyleId>{5C22544A-7EE6-4342-B048-85BDC9FD1C3A}</a:tableStyleId>
              </a:tblPr>
              <a:tblGrid>
                <a:gridCol w="1144879">
                  <a:extLst>
                    <a:ext uri="{9D8B030D-6E8A-4147-A177-3AD203B41FA5}">
                      <a16:colId xmlns:a16="http://schemas.microsoft.com/office/drawing/2014/main" val="1634429330"/>
                    </a:ext>
                  </a:extLst>
                </a:gridCol>
                <a:gridCol w="1045573">
                  <a:extLst>
                    <a:ext uri="{9D8B030D-6E8A-4147-A177-3AD203B41FA5}">
                      <a16:colId xmlns:a16="http://schemas.microsoft.com/office/drawing/2014/main" val="3726115999"/>
                    </a:ext>
                  </a:extLst>
                </a:gridCol>
                <a:gridCol w="1045573">
                  <a:extLst>
                    <a:ext uri="{9D8B030D-6E8A-4147-A177-3AD203B41FA5}">
                      <a16:colId xmlns:a16="http://schemas.microsoft.com/office/drawing/2014/main" val="3048573417"/>
                    </a:ext>
                  </a:extLst>
                </a:gridCol>
                <a:gridCol w="1045573">
                  <a:extLst>
                    <a:ext uri="{9D8B030D-6E8A-4147-A177-3AD203B41FA5}">
                      <a16:colId xmlns:a16="http://schemas.microsoft.com/office/drawing/2014/main" val="3010782129"/>
                    </a:ext>
                  </a:extLst>
                </a:gridCol>
                <a:gridCol w="1045573">
                  <a:extLst>
                    <a:ext uri="{9D8B030D-6E8A-4147-A177-3AD203B41FA5}">
                      <a16:colId xmlns:a16="http://schemas.microsoft.com/office/drawing/2014/main" val="335960424"/>
                    </a:ext>
                  </a:extLst>
                </a:gridCol>
                <a:gridCol w="1045573">
                  <a:extLst>
                    <a:ext uri="{9D8B030D-6E8A-4147-A177-3AD203B41FA5}">
                      <a16:colId xmlns:a16="http://schemas.microsoft.com/office/drawing/2014/main" val="351938480"/>
                    </a:ext>
                  </a:extLst>
                </a:gridCol>
                <a:gridCol w="1045573">
                  <a:extLst>
                    <a:ext uri="{9D8B030D-6E8A-4147-A177-3AD203B41FA5}">
                      <a16:colId xmlns:a16="http://schemas.microsoft.com/office/drawing/2014/main" val="2966431412"/>
                    </a:ext>
                  </a:extLst>
                </a:gridCol>
                <a:gridCol w="1045573">
                  <a:extLst>
                    <a:ext uri="{9D8B030D-6E8A-4147-A177-3AD203B41FA5}">
                      <a16:colId xmlns:a16="http://schemas.microsoft.com/office/drawing/2014/main" val="1543819157"/>
                    </a:ext>
                  </a:extLst>
                </a:gridCol>
                <a:gridCol w="1045573">
                  <a:extLst>
                    <a:ext uri="{9D8B030D-6E8A-4147-A177-3AD203B41FA5}">
                      <a16:colId xmlns:a16="http://schemas.microsoft.com/office/drawing/2014/main" val="680473742"/>
                    </a:ext>
                  </a:extLst>
                </a:gridCol>
                <a:gridCol w="1045573">
                  <a:extLst>
                    <a:ext uri="{9D8B030D-6E8A-4147-A177-3AD203B41FA5}">
                      <a16:colId xmlns:a16="http://schemas.microsoft.com/office/drawing/2014/main" val="863917282"/>
                    </a:ext>
                  </a:extLst>
                </a:gridCol>
                <a:gridCol w="1045573">
                  <a:extLst>
                    <a:ext uri="{9D8B030D-6E8A-4147-A177-3AD203B41FA5}">
                      <a16:colId xmlns:a16="http://schemas.microsoft.com/office/drawing/2014/main" val="3533076870"/>
                    </a:ext>
                  </a:extLst>
                </a:gridCol>
              </a:tblGrid>
              <a:tr h="592910">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2020</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2019</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2018</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2017</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2016</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2015</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2014</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2013</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2012</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2011</a:t>
                      </a:r>
                      <a:r>
                        <a:rPr kumimoji="1" lang="ja-JP" altLang="en-US" dirty="0">
                          <a:latin typeface="メイリオ" panose="020B0604030504040204" pitchFamily="50" charset="-128"/>
                          <a:ea typeface="メイリオ" panose="020B0604030504040204" pitchFamily="50" charset="-128"/>
                        </a:rPr>
                        <a:t>年</a:t>
                      </a:r>
                    </a:p>
                  </a:txBody>
                  <a:tcPr/>
                </a:tc>
                <a:extLst>
                  <a:ext uri="{0D108BD9-81ED-4DB2-BD59-A6C34878D82A}">
                    <a16:rowId xmlns:a16="http://schemas.microsoft.com/office/drawing/2014/main" val="3071848153"/>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文章問題</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4143109766"/>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計算問題</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917182116"/>
                  </a:ext>
                </a:extLst>
              </a:tr>
            </a:tbl>
          </a:graphicData>
        </a:graphic>
      </p:graphicFrame>
      <p:sp>
        <p:nvSpPr>
          <p:cNvPr id="8" name="テキスト ボックス 7">
            <a:extLst>
              <a:ext uri="{FF2B5EF4-FFF2-40B4-BE49-F238E27FC236}">
                <a16:creationId xmlns:a16="http://schemas.microsoft.com/office/drawing/2014/main" id="{B51EA6AB-70FC-4F7B-8842-45E2AB39D023}"/>
              </a:ext>
            </a:extLst>
          </p:cNvPr>
          <p:cNvSpPr txBox="1"/>
          <p:nvPr/>
        </p:nvSpPr>
        <p:spPr>
          <a:xfrm>
            <a:off x="8896081" y="5197108"/>
            <a:ext cx="3343564"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○：出題　◎誤答として出題</a:t>
            </a:r>
          </a:p>
        </p:txBody>
      </p:sp>
    </p:spTree>
    <p:extLst>
      <p:ext uri="{BB962C8B-B14F-4D97-AF65-F5344CB8AC3E}">
        <p14:creationId xmlns:p14="http://schemas.microsoft.com/office/powerpoint/2010/main" val="42945296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コンテンツ プレースホルダー 5">
            <a:extLst>
              <a:ext uri="{FF2B5EF4-FFF2-40B4-BE49-F238E27FC236}">
                <a16:creationId xmlns:a16="http://schemas.microsoft.com/office/drawing/2014/main" id="{04CC4CB8-833F-47C7-9B3A-4D183478DFEF}"/>
              </a:ext>
            </a:extLst>
          </p:cNvPr>
          <p:cNvSpPr txBox="1">
            <a:spLocks/>
          </p:cNvSpPr>
          <p:nvPr/>
        </p:nvSpPr>
        <p:spPr>
          <a:xfrm>
            <a:off x="567805" y="1829643"/>
            <a:ext cx="5411256" cy="551125"/>
          </a:xfrm>
          <a:prstGeom prst="rect">
            <a:avLst/>
          </a:prstGeom>
          <a:solidFill>
            <a:schemeClr val="bg1">
              <a:lumMod val="95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en-US" altLang="ja-JP" b="1" i="0" dirty="0">
              <a:solidFill>
                <a:schemeClr val="accent1">
                  <a:lumMod val="75000"/>
                </a:schemeClr>
              </a:solidFill>
              <a:effectLst/>
            </a:endParaRPr>
          </a:p>
        </p:txBody>
      </p:sp>
      <p:graphicFrame>
        <p:nvGraphicFramePr>
          <p:cNvPr id="4" name="表 3"/>
          <p:cNvGraphicFramePr>
            <a:graphicFrameLocks noGrp="1"/>
          </p:cNvGraphicFramePr>
          <p:nvPr>
            <p:extLst>
              <p:ext uri="{D42A27DB-BD31-4B8C-83A1-F6EECF244321}">
                <p14:modId xmlns:p14="http://schemas.microsoft.com/office/powerpoint/2010/main" val="3043124186"/>
              </p:ext>
            </p:extLst>
          </p:nvPr>
        </p:nvGraphicFramePr>
        <p:xfrm>
          <a:off x="568127" y="3402957"/>
          <a:ext cx="7383682" cy="1395156"/>
        </p:xfrm>
        <a:graphic>
          <a:graphicData uri="http://schemas.openxmlformats.org/drawingml/2006/table">
            <a:tbl>
              <a:tblPr firstRow="1" bandRow="1">
                <a:tableStyleId>{5C22544A-7EE6-4342-B048-85BDC9FD1C3A}</a:tableStyleId>
              </a:tblPr>
              <a:tblGrid>
                <a:gridCol w="1612254">
                  <a:extLst>
                    <a:ext uri="{9D8B030D-6E8A-4147-A177-3AD203B41FA5}">
                      <a16:colId xmlns:a16="http://schemas.microsoft.com/office/drawing/2014/main" val="20000"/>
                    </a:ext>
                  </a:extLst>
                </a:gridCol>
                <a:gridCol w="2885714">
                  <a:extLst>
                    <a:ext uri="{9D8B030D-6E8A-4147-A177-3AD203B41FA5}">
                      <a16:colId xmlns:a16="http://schemas.microsoft.com/office/drawing/2014/main" val="20001"/>
                    </a:ext>
                  </a:extLst>
                </a:gridCol>
                <a:gridCol w="2885714">
                  <a:extLst>
                    <a:ext uri="{9D8B030D-6E8A-4147-A177-3AD203B41FA5}">
                      <a16:colId xmlns:a16="http://schemas.microsoft.com/office/drawing/2014/main" val="20002"/>
                    </a:ext>
                  </a:extLst>
                </a:gridCol>
              </a:tblGrid>
              <a:tr h="724188">
                <a:tc>
                  <a:txBody>
                    <a:bodyPr/>
                    <a:lstStyle/>
                    <a:p>
                      <a:pPr algn="ctr"/>
                      <a:endParaRPr kumimoji="1" lang="ja-JP" altLang="en-US" sz="4000" dirty="0">
                        <a:latin typeface="メイリオ" panose="020B0604030504040204" pitchFamily="50" charset="-128"/>
                        <a:ea typeface="メイリオ" panose="020B0604030504040204" pitchFamily="50" charset="-128"/>
                      </a:endParaRPr>
                    </a:p>
                  </a:txBody>
                  <a:tcPr anchor="ctr">
                    <a:solidFill>
                      <a:schemeClr val="accent1">
                        <a:lumMod val="40000"/>
                        <a:lumOff val="60000"/>
                      </a:schemeClr>
                    </a:solidFill>
                  </a:tcPr>
                </a:tc>
                <a:tc>
                  <a:txBody>
                    <a:bodyPr/>
                    <a:lstStyle/>
                    <a:p>
                      <a:pPr algn="ctr"/>
                      <a:r>
                        <a:rPr kumimoji="1" lang="ja-JP" altLang="en-US" sz="3200" b="0" dirty="0">
                          <a:solidFill>
                            <a:schemeClr val="tx1"/>
                          </a:solidFill>
                          <a:latin typeface="メイリオ" panose="020B0604030504040204" pitchFamily="50" charset="-128"/>
                          <a:ea typeface="メイリオ" panose="020B0604030504040204" pitchFamily="50" charset="-128"/>
                        </a:rPr>
                        <a:t>鉄</a:t>
                      </a:r>
                    </a:p>
                  </a:txBody>
                  <a:tcPr anchor="ctr">
                    <a:solidFill>
                      <a:schemeClr val="accent1">
                        <a:lumMod val="40000"/>
                        <a:lumOff val="60000"/>
                      </a:schemeClr>
                    </a:solidFill>
                  </a:tcPr>
                </a:tc>
                <a:tc>
                  <a:txBody>
                    <a:bodyPr/>
                    <a:lstStyle/>
                    <a:p>
                      <a:pPr algn="ctr"/>
                      <a:r>
                        <a:rPr kumimoji="1" lang="ja-JP" altLang="en-US" sz="3200" dirty="0">
                          <a:solidFill>
                            <a:schemeClr val="tx1"/>
                          </a:solidFill>
                          <a:latin typeface="メイリオ" panose="020B0604030504040204" pitchFamily="50" charset="-128"/>
                          <a:ea typeface="メイリオ" panose="020B0604030504040204" pitchFamily="50" charset="-128"/>
                        </a:rPr>
                        <a:t>鋼</a:t>
                      </a:r>
                    </a:p>
                  </a:txBody>
                  <a:tcPr anchor="ctr">
                    <a:solidFill>
                      <a:schemeClr val="accent1">
                        <a:lumMod val="40000"/>
                        <a:lumOff val="60000"/>
                      </a:schemeClr>
                    </a:solidFill>
                  </a:tcPr>
                </a:tc>
                <a:extLst>
                  <a:ext uri="{0D108BD9-81ED-4DB2-BD59-A6C34878D82A}">
                    <a16:rowId xmlns:a16="http://schemas.microsoft.com/office/drawing/2014/main" val="10000"/>
                  </a:ext>
                </a:extLst>
              </a:tr>
              <a:tr h="670968">
                <a:tc>
                  <a:txBody>
                    <a:bodyPr/>
                    <a:lstStyle/>
                    <a:p>
                      <a:pPr algn="ctr"/>
                      <a:r>
                        <a:rPr kumimoji="1" lang="ja-JP" altLang="en-US" sz="2000" dirty="0">
                          <a:latin typeface="メイリオ" panose="020B0604030504040204" pitchFamily="50" charset="-128"/>
                          <a:ea typeface="メイリオ" panose="020B0604030504040204" pitchFamily="50" charset="-128"/>
                        </a:rPr>
                        <a:t>含有炭素量</a:t>
                      </a:r>
                    </a:p>
                  </a:txBody>
                  <a:tcPr anchor="ctr"/>
                </a:tc>
                <a:tc>
                  <a:txBody>
                    <a:bodyPr/>
                    <a:lstStyle/>
                    <a:p>
                      <a:pPr algn="ctr"/>
                      <a:r>
                        <a:rPr kumimoji="1" lang="ja-JP" altLang="en-US" sz="2800" dirty="0">
                          <a:latin typeface="メイリオ" panose="020B0604030504040204" pitchFamily="50" charset="-128"/>
                          <a:ea typeface="メイリオ" panose="020B0604030504040204" pitchFamily="50" charset="-128"/>
                        </a:rPr>
                        <a:t>少ない</a:t>
                      </a:r>
                    </a:p>
                  </a:txBody>
                  <a:tcPr anchor="ctr"/>
                </a:tc>
                <a:tc>
                  <a:txBody>
                    <a:bodyPr/>
                    <a:lstStyle/>
                    <a:p>
                      <a:pPr algn="ctr"/>
                      <a:r>
                        <a:rPr kumimoji="1" lang="ja-JP" altLang="en-US" sz="2800" b="1" dirty="0">
                          <a:latin typeface="メイリオ" panose="020B0604030504040204" pitchFamily="50" charset="-128"/>
                          <a:ea typeface="メイリオ" panose="020B0604030504040204" pitchFamily="50" charset="-128"/>
                        </a:rPr>
                        <a:t>多い</a:t>
                      </a:r>
                    </a:p>
                  </a:txBody>
                  <a:tcPr anchor="ctr"/>
                </a:tc>
                <a:extLst>
                  <a:ext uri="{0D108BD9-81ED-4DB2-BD59-A6C34878D82A}">
                    <a16:rowId xmlns:a16="http://schemas.microsoft.com/office/drawing/2014/main" val="10001"/>
                  </a:ext>
                </a:extLst>
              </a:tr>
            </a:tbl>
          </a:graphicData>
        </a:graphic>
      </p:graphicFrame>
      <p:sp>
        <p:nvSpPr>
          <p:cNvPr id="2" name="タイトル 1">
            <a:extLst>
              <a:ext uri="{FF2B5EF4-FFF2-40B4-BE49-F238E27FC236}">
                <a16:creationId xmlns:a16="http://schemas.microsoft.com/office/drawing/2014/main" id="{BCABE34D-4D57-4C6B-99E6-F6A776E57EC1}"/>
              </a:ext>
            </a:extLst>
          </p:cNvPr>
          <p:cNvSpPr>
            <a:spLocks noGrp="1"/>
          </p:cNvSpPr>
          <p:nvPr>
            <p:ph type="title"/>
          </p:nvPr>
        </p:nvSpPr>
        <p:spPr/>
        <p:txBody>
          <a:bodyPr/>
          <a:lstStyle/>
          <a:p>
            <a:r>
              <a:rPr kumimoji="1" lang="ja-JP" altLang="en-US" dirty="0"/>
              <a:t>基礎　</a:t>
            </a:r>
            <a:r>
              <a:rPr kumimoji="1" lang="en-US" altLang="ja-JP" dirty="0"/>
              <a:t>part7</a:t>
            </a:r>
            <a:r>
              <a:rPr kumimoji="1" lang="ja-JP" altLang="en-US" dirty="0"/>
              <a:t>　</a:t>
            </a:r>
            <a:r>
              <a:rPr lang="ja-JP" altLang="en-US" dirty="0"/>
              <a:t>材料</a:t>
            </a:r>
            <a:endParaRPr kumimoji="1"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590955" y="1924668"/>
            <a:ext cx="10515600" cy="5847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dirty="0">
                <a:solidFill>
                  <a:srgbClr val="333333"/>
                </a:solidFill>
                <a:latin typeface="Hiragino Kaku Gothic ProN"/>
              </a:rPr>
              <a:t>炭素鋼</a:t>
            </a:r>
            <a:r>
              <a:rPr lang="ja-JP" altLang="en-US" dirty="0">
                <a:solidFill>
                  <a:srgbClr val="333333"/>
                </a:solidFill>
                <a:latin typeface="Hiragino Kaku Gothic ProN"/>
              </a:rPr>
              <a:t>：主に炭素を含む鋼</a:t>
            </a:r>
            <a:endParaRPr lang="ja-JP" altLang="en-US" sz="2000" dirty="0"/>
          </a:p>
        </p:txBody>
      </p:sp>
      <p:sp>
        <p:nvSpPr>
          <p:cNvPr id="12" name="テキスト ボックス 11">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金属材料</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7"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567805" y="2710164"/>
            <a:ext cx="10515600" cy="5847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a:solidFill>
                  <a:srgbClr val="333333"/>
                </a:solidFill>
                <a:latin typeface="Hiragino Kaku Gothic ProN"/>
              </a:rPr>
              <a:t>そもそも、「鉄」と「鋼」の違いは？</a:t>
            </a:r>
            <a:endParaRPr lang="ja-JP" altLang="en-US" sz="2000" dirty="0"/>
          </a:p>
        </p:txBody>
      </p:sp>
      <p:sp>
        <p:nvSpPr>
          <p:cNvPr id="18"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567804" y="5198721"/>
            <a:ext cx="7893289" cy="154932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a:t>含有炭素量が多いほど、</a:t>
            </a:r>
            <a:endParaRPr lang="en-US" altLang="ja-JP" dirty="0"/>
          </a:p>
          <a:p>
            <a:pPr marL="0" indent="0">
              <a:buFont typeface="Arial" panose="020B0604020202020204" pitchFamily="34" charset="0"/>
              <a:buNone/>
            </a:pPr>
            <a:r>
              <a:rPr lang="ja-JP" altLang="en-US" u="sng" dirty="0"/>
              <a:t>・強く硬くなっていく</a:t>
            </a:r>
            <a:endParaRPr lang="en-US" altLang="ja-JP" u="sng" dirty="0"/>
          </a:p>
          <a:p>
            <a:pPr marL="0" indent="0">
              <a:buFont typeface="Arial" panose="020B0604020202020204" pitchFamily="34" charset="0"/>
              <a:buNone/>
            </a:pPr>
            <a:r>
              <a:rPr lang="ja-JP" altLang="en-US" u="sng" dirty="0"/>
              <a:t>・粘り強さやしなやかさ（靭性）が失われる</a:t>
            </a:r>
            <a:endParaRPr lang="en-US" altLang="ja-JP" u="sng" dirty="0"/>
          </a:p>
        </p:txBody>
      </p:sp>
      <p:sp>
        <p:nvSpPr>
          <p:cNvPr id="19" name="円/楕円 18"/>
          <p:cNvSpPr/>
          <p:nvPr/>
        </p:nvSpPr>
        <p:spPr>
          <a:xfrm>
            <a:off x="8125428" y="5092861"/>
            <a:ext cx="3877515" cy="1353340"/>
          </a:xfrm>
          <a:prstGeom prst="ellipse">
            <a:avLst/>
          </a:prstGeom>
          <a:solidFill>
            <a:srgbClr val="F1F3F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8572979" y="5415588"/>
            <a:ext cx="3325792" cy="707886"/>
          </a:xfrm>
          <a:prstGeom prst="rect">
            <a:avLst/>
          </a:prstGeom>
          <a:ln>
            <a:noFill/>
          </a:ln>
        </p:spPr>
        <p:txBody>
          <a:bodyPr wrap="square">
            <a:spAutoFit/>
          </a:bodyPr>
          <a:lstStyle/>
          <a:p>
            <a:r>
              <a:rPr lang="ja-JP" altLang="en-US" sz="2000" b="1" dirty="0">
                <a:latin typeface="メイリオ" panose="020B0604030504040204" pitchFamily="50" charset="-128"/>
                <a:ea typeface="メイリオ" panose="020B0604030504040204" pitchFamily="50" charset="-128"/>
              </a:rPr>
              <a:t>引張り強さ</a:t>
            </a:r>
            <a:r>
              <a:rPr lang="en-US" altLang="ja-JP" sz="2000" b="1" dirty="0">
                <a:latin typeface="メイリオ" panose="020B0604030504040204" pitchFamily="50" charset="-128"/>
                <a:ea typeface="メイリオ" panose="020B0604030504040204" pitchFamily="50" charset="-128"/>
              </a:rPr>
              <a:t>UP</a:t>
            </a:r>
            <a:r>
              <a:rPr lang="ja-JP" altLang="en-US" sz="2000" b="1" dirty="0">
                <a:latin typeface="メイリオ" panose="020B0604030504040204" pitchFamily="50" charset="-128"/>
                <a:ea typeface="メイリオ" panose="020B0604030504040204" pitchFamily="50" charset="-128"/>
              </a:rPr>
              <a:t>！</a:t>
            </a:r>
            <a:endParaRPr lang="en-US" altLang="ja-JP" sz="2000" b="1" dirty="0">
              <a:latin typeface="メイリオ" panose="020B0604030504040204" pitchFamily="50" charset="-128"/>
              <a:ea typeface="メイリオ" panose="020B0604030504040204" pitchFamily="50" charset="-128"/>
            </a:endParaRPr>
          </a:p>
          <a:p>
            <a:r>
              <a:rPr lang="ja-JP" altLang="en-US" sz="2000" b="1" dirty="0">
                <a:latin typeface="メイリオ" panose="020B0604030504040204" pitchFamily="50" charset="-128"/>
                <a:ea typeface="メイリオ" panose="020B0604030504040204" pitchFamily="50" charset="-128"/>
              </a:rPr>
              <a:t>硬いので伸びは</a:t>
            </a:r>
            <a:r>
              <a:rPr lang="en-US" altLang="ja-JP" sz="2000" b="1" dirty="0">
                <a:latin typeface="メイリオ" panose="020B0604030504040204" pitchFamily="50" charset="-128"/>
                <a:ea typeface="メイリオ" panose="020B0604030504040204" pitchFamily="50" charset="-128"/>
              </a:rPr>
              <a:t>DOWN…</a:t>
            </a:r>
          </a:p>
        </p:txBody>
      </p:sp>
      <p:pic>
        <p:nvPicPr>
          <p:cNvPr id="1032" name="Picture 8" descr="https://4.bp.blogspot.com/-akl83sGdvEI/Wge7yUhFtEI/AAAAAAABIDU/4sZvJDJAnNwsTU1BQdg-ScX4EEEkQivGQCLcBGAs/s800/figure_tsunahiki.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780668" y="3294939"/>
            <a:ext cx="2666368" cy="1583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40886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コンテンツ プレースホルダー 5">
            <a:extLst>
              <a:ext uri="{FF2B5EF4-FFF2-40B4-BE49-F238E27FC236}">
                <a16:creationId xmlns:a16="http://schemas.microsoft.com/office/drawing/2014/main" id="{04CC4CB8-833F-47C7-9B3A-4D183478DFEF}"/>
              </a:ext>
            </a:extLst>
          </p:cNvPr>
          <p:cNvSpPr txBox="1">
            <a:spLocks/>
          </p:cNvSpPr>
          <p:nvPr/>
        </p:nvSpPr>
        <p:spPr>
          <a:xfrm>
            <a:off x="567805" y="1829643"/>
            <a:ext cx="5411256" cy="551125"/>
          </a:xfrm>
          <a:prstGeom prst="rect">
            <a:avLst/>
          </a:prstGeom>
          <a:solidFill>
            <a:schemeClr val="bg1">
              <a:lumMod val="95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en-US" altLang="ja-JP" b="1" i="0" dirty="0">
              <a:solidFill>
                <a:schemeClr val="accent1">
                  <a:lumMod val="75000"/>
                </a:schemeClr>
              </a:solidFill>
              <a:effectLst/>
            </a:endParaRPr>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590955" y="1924668"/>
            <a:ext cx="10515600" cy="5847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dirty="0">
                <a:solidFill>
                  <a:srgbClr val="333333"/>
                </a:solidFill>
                <a:latin typeface="Hiragino Kaku Gothic ProN"/>
              </a:rPr>
              <a:t>炭素鋼</a:t>
            </a:r>
            <a:r>
              <a:rPr lang="ja-JP" altLang="en-US" dirty="0">
                <a:solidFill>
                  <a:srgbClr val="333333"/>
                </a:solidFill>
                <a:latin typeface="Hiragino Kaku Gothic ProN"/>
              </a:rPr>
              <a:t>：主に炭素を含む鋼</a:t>
            </a:r>
            <a:endParaRPr lang="ja-JP" altLang="en-US" sz="2000" dirty="0"/>
          </a:p>
        </p:txBody>
      </p:sp>
      <p:sp>
        <p:nvSpPr>
          <p:cNvPr id="12" name="テキスト ボックス 11">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金属材料</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7"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567805" y="2939017"/>
            <a:ext cx="10515600" cy="171136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dirty="0">
                <a:solidFill>
                  <a:srgbClr val="333333"/>
                </a:solidFill>
                <a:latin typeface="Hiragino Kaku Gothic ProN"/>
              </a:rPr>
              <a:t>さらに硬くするには？伸びにも強くするには？</a:t>
            </a:r>
            <a:endParaRPr lang="en-US" altLang="ja-JP" sz="2000" dirty="0">
              <a:solidFill>
                <a:srgbClr val="333333"/>
              </a:solidFill>
              <a:latin typeface="Hiragino Kaku Gothic ProN"/>
            </a:endParaRPr>
          </a:p>
          <a:p>
            <a:pPr marL="0" indent="0">
              <a:buFont typeface="Arial" panose="020B0604020202020204" pitchFamily="34" charset="0"/>
              <a:buNone/>
            </a:pPr>
            <a:endParaRPr lang="en-US" altLang="ja-JP" sz="2000" dirty="0">
              <a:solidFill>
                <a:srgbClr val="333333"/>
              </a:solidFill>
              <a:latin typeface="Hiragino Kaku Gothic ProN"/>
            </a:endParaRPr>
          </a:p>
          <a:p>
            <a:pPr marL="0" indent="0">
              <a:buFont typeface="Arial" panose="020B0604020202020204" pitchFamily="34" charset="0"/>
              <a:buNone/>
            </a:pPr>
            <a:r>
              <a:rPr lang="ja-JP" altLang="en-US" dirty="0">
                <a:solidFill>
                  <a:srgbClr val="333333"/>
                </a:solidFill>
                <a:latin typeface="Hiragino Kaku Gothic ProN"/>
              </a:rPr>
              <a:t>⇒添加物を加える！</a:t>
            </a:r>
            <a:endParaRPr lang="en-US" altLang="ja-JP" sz="3600" dirty="0">
              <a:solidFill>
                <a:srgbClr val="333333"/>
              </a:solidFill>
              <a:latin typeface="Hiragino Kaku Gothic ProN"/>
            </a:endParaRPr>
          </a:p>
        </p:txBody>
      </p:sp>
      <p:sp>
        <p:nvSpPr>
          <p:cNvPr id="15" name="コンテンツ プレースホルダー 5">
            <a:extLst>
              <a:ext uri="{FF2B5EF4-FFF2-40B4-BE49-F238E27FC236}">
                <a16:creationId xmlns:a16="http://schemas.microsoft.com/office/drawing/2014/main" id="{04CC4CB8-833F-47C7-9B3A-4D183478DFEF}"/>
              </a:ext>
            </a:extLst>
          </p:cNvPr>
          <p:cNvSpPr txBox="1">
            <a:spLocks/>
          </p:cNvSpPr>
          <p:nvPr/>
        </p:nvSpPr>
        <p:spPr>
          <a:xfrm>
            <a:off x="567805" y="4677015"/>
            <a:ext cx="10358696" cy="551125"/>
          </a:xfrm>
          <a:prstGeom prst="rect">
            <a:avLst/>
          </a:prstGeom>
          <a:solidFill>
            <a:schemeClr val="bg1">
              <a:lumMod val="95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en-US" altLang="ja-JP" b="1" i="0" dirty="0">
              <a:solidFill>
                <a:schemeClr val="accent1">
                  <a:lumMod val="75000"/>
                </a:schemeClr>
              </a:solidFill>
              <a:effectLst/>
            </a:endParaRPr>
          </a:p>
        </p:txBody>
      </p:sp>
      <p:sp>
        <p:nvSpPr>
          <p:cNvPr id="16"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590955" y="4772040"/>
            <a:ext cx="10515600" cy="5847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dirty="0">
                <a:solidFill>
                  <a:srgbClr val="333333"/>
                </a:solidFill>
                <a:latin typeface="Hiragino Kaku Gothic ProN"/>
              </a:rPr>
              <a:t>特殊鋼</a:t>
            </a:r>
            <a:r>
              <a:rPr lang="ja-JP" altLang="en-US" dirty="0">
                <a:solidFill>
                  <a:srgbClr val="333333"/>
                </a:solidFill>
                <a:latin typeface="Hiragino Kaku Gothic ProN"/>
              </a:rPr>
              <a:t>：炭素鋼に、ニッケル</a:t>
            </a:r>
            <a:r>
              <a:rPr lang="en-US" altLang="ja-JP" dirty="0">
                <a:solidFill>
                  <a:srgbClr val="333333"/>
                </a:solidFill>
                <a:latin typeface="Hiragino Kaku Gothic ProN"/>
              </a:rPr>
              <a:t>(Ni)</a:t>
            </a:r>
            <a:r>
              <a:rPr lang="ja-JP" altLang="en-US" dirty="0">
                <a:solidFill>
                  <a:srgbClr val="333333"/>
                </a:solidFill>
                <a:latin typeface="Hiragino Kaku Gothic ProN"/>
              </a:rPr>
              <a:t>やクロム</a:t>
            </a:r>
            <a:r>
              <a:rPr lang="en-US" altLang="ja-JP" dirty="0">
                <a:solidFill>
                  <a:srgbClr val="333333"/>
                </a:solidFill>
                <a:latin typeface="Hiragino Kaku Gothic ProN"/>
              </a:rPr>
              <a:t>(Cr)</a:t>
            </a:r>
            <a:r>
              <a:rPr lang="ja-JP" altLang="en-US" dirty="0">
                <a:solidFill>
                  <a:srgbClr val="333333"/>
                </a:solidFill>
                <a:latin typeface="Hiragino Kaku Gothic ProN"/>
              </a:rPr>
              <a:t>等を添加したもの</a:t>
            </a:r>
            <a:endParaRPr lang="ja-JP" altLang="en-US" sz="2000" dirty="0"/>
          </a:p>
        </p:txBody>
      </p:sp>
      <p:pic>
        <p:nvPicPr>
          <p:cNvPr id="2050" name="Picture 2" descr="https://1.bp.blogspot.com/-eUGL5ZlZIYQ/VGLLKqMCwtI/AAAAAAAAovA/MKv-wA4lLX0/s800/food_tenkabutsu.png"/>
          <p:cNvPicPr>
            <a:picLocks noChangeAspect="1" noChangeArrowheads="1"/>
          </p:cNvPicPr>
          <p:nvPr/>
        </p:nvPicPr>
        <p:blipFill rotWithShape="1">
          <a:blip r:embed="rId3" cstate="print">
            <a:extLst>
              <a:ext uri="{BEBA8EAE-BF5A-486C-A8C5-ECC9F3942E4B}">
                <a14:imgProps xmlns:a14="http://schemas.microsoft.com/office/drawing/2010/main">
                  <a14:imgLayer r:embed="rId4">
                    <a14:imgEffect>
                      <a14:backgroundRemoval t="1625" b="90000" l="10000" r="100000">
                        <a14:foregroundMark x1="39865" y1="35250" x2="39865" y2="35250"/>
                        <a14:foregroundMark x1="35135" y1="25500" x2="35135" y2="25500"/>
                        <a14:foregroundMark x1="21622" y1="34000" x2="21622" y2="34000"/>
                        <a14:foregroundMark x1="28784" y1="37625" x2="28784" y2="37625"/>
                        <a14:foregroundMark x1="33514" y1="44250" x2="33514" y2="44250"/>
                        <a14:foregroundMark x1="40676" y1="50875" x2="40676" y2="50875"/>
                        <a14:foregroundMark x1="48649" y1="42250" x2="48649" y2="42250"/>
                      </a14:backgroundRemoval>
                    </a14:imgEffect>
                  </a14:imgLayer>
                </a14:imgProps>
              </a:ext>
              <a:ext uri="{28A0092B-C50C-407E-A947-70E740481C1C}">
                <a14:useLocalDpi xmlns:a14="http://schemas.microsoft.com/office/drawing/2010/main" val="0"/>
              </a:ext>
            </a:extLst>
          </a:blip>
          <a:srcRect b="41731"/>
          <a:stretch/>
        </p:blipFill>
        <p:spPr bwMode="auto">
          <a:xfrm>
            <a:off x="9547704" y="2380768"/>
            <a:ext cx="1975539" cy="1244458"/>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https://1.bp.blogspot.com/-KhbvKc3FkHc/XhwqBvoNP3I/AAAAAAABW6o/Vw36dnc1TTstt6eb2jbEpW0yPinCvUNHwCNcBGAsYHQ/s1600/ishi_stone_tamahagan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776352" y="3023347"/>
            <a:ext cx="1542703" cy="1542703"/>
          </a:xfrm>
          <a:prstGeom prst="rect">
            <a:avLst/>
          </a:prstGeom>
          <a:noFill/>
          <a:extLst>
            <a:ext uri="{909E8E84-426E-40DD-AFC4-6F175D3DCCD1}">
              <a14:hiddenFill xmlns:a14="http://schemas.microsoft.com/office/drawing/2010/main">
                <a:solidFill>
                  <a:srgbClr val="FFFFFF"/>
                </a:solidFill>
              </a14:hiddenFill>
            </a:ext>
          </a:extLst>
        </p:spPr>
      </p:pic>
      <p:sp>
        <p:nvSpPr>
          <p:cNvPr id="21"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567805" y="5506333"/>
            <a:ext cx="10515600" cy="720847"/>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solidFill>
                  <a:srgbClr val="333333"/>
                </a:solidFill>
                <a:latin typeface="Hiragino Kaku Gothic ProN"/>
              </a:rPr>
              <a:t>・オーステナイト系ステンレス鋼</a:t>
            </a:r>
            <a:endParaRPr lang="en-US" altLang="ja-JP" sz="2000" dirty="0">
              <a:solidFill>
                <a:srgbClr val="333333"/>
              </a:solidFill>
              <a:latin typeface="Hiragino Kaku Gothic ProN"/>
            </a:endParaRPr>
          </a:p>
          <a:p>
            <a:pPr marL="0" indent="0">
              <a:buFont typeface="Arial" panose="020B0604020202020204" pitchFamily="34" charset="0"/>
              <a:buNone/>
            </a:pPr>
            <a:r>
              <a:rPr lang="ja-JP" altLang="en-US" sz="2000" dirty="0">
                <a:solidFill>
                  <a:srgbClr val="333333"/>
                </a:solidFill>
                <a:latin typeface="Hiragino Kaku Gothic ProN"/>
              </a:rPr>
              <a:t>・フェライト系ステンレス鋼　　　　　など</a:t>
            </a:r>
            <a:endParaRPr lang="en-US" altLang="ja-JP" sz="2000" dirty="0">
              <a:solidFill>
                <a:srgbClr val="333333"/>
              </a:solidFill>
              <a:latin typeface="Hiragino Kaku Gothic ProN"/>
            </a:endParaRPr>
          </a:p>
        </p:txBody>
      </p:sp>
      <p:sp>
        <p:nvSpPr>
          <p:cNvPr id="24"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part7</a:t>
            </a:r>
            <a:r>
              <a:rPr kumimoji="1" lang="ja-JP" altLang="en-US" dirty="0"/>
              <a:t>　</a:t>
            </a:r>
            <a:r>
              <a:rPr lang="ja-JP" altLang="en-US" dirty="0"/>
              <a:t>材料</a:t>
            </a:r>
            <a:endParaRPr kumimoji="1" lang="ja-JP" altLang="en-US" dirty="0"/>
          </a:p>
        </p:txBody>
      </p:sp>
    </p:spTree>
    <p:extLst>
      <p:ext uri="{BB962C8B-B14F-4D97-AF65-F5344CB8AC3E}">
        <p14:creationId xmlns:p14="http://schemas.microsoft.com/office/powerpoint/2010/main" val="2256514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金属材料</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4"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132132" y="2225606"/>
            <a:ext cx="10515600" cy="44771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u="sng" dirty="0">
                <a:solidFill>
                  <a:srgbClr val="333333"/>
                </a:solidFill>
                <a:latin typeface="Hiragino Kaku Gothic ProN"/>
              </a:rPr>
              <a:t>・</a:t>
            </a:r>
            <a:r>
              <a:rPr lang="ja-JP" altLang="en-US" b="1" u="sng" dirty="0">
                <a:solidFill>
                  <a:schemeClr val="accent1">
                    <a:lumMod val="50000"/>
                  </a:schemeClr>
                </a:solidFill>
                <a:latin typeface="Hiragino Kaku Gothic ProN"/>
              </a:rPr>
              <a:t>低温</a:t>
            </a:r>
            <a:r>
              <a:rPr lang="ja-JP" altLang="en-US" b="1" u="sng" dirty="0" err="1">
                <a:solidFill>
                  <a:schemeClr val="accent1">
                    <a:lumMod val="50000"/>
                  </a:schemeClr>
                </a:solidFill>
                <a:latin typeface="Hiragino Kaku Gothic ProN"/>
              </a:rPr>
              <a:t>ぜい</a:t>
            </a:r>
            <a:r>
              <a:rPr lang="ja-JP" altLang="en-US" b="1" u="sng" dirty="0">
                <a:solidFill>
                  <a:schemeClr val="accent1">
                    <a:lumMod val="50000"/>
                  </a:schemeClr>
                </a:solidFill>
                <a:latin typeface="Hiragino Kaku Gothic ProN"/>
              </a:rPr>
              <a:t>性</a:t>
            </a:r>
            <a:r>
              <a:rPr lang="ja-JP" altLang="en-US" u="sng" dirty="0">
                <a:solidFill>
                  <a:srgbClr val="333333"/>
                </a:solidFill>
                <a:latin typeface="Hiragino Kaku Gothic ProN"/>
              </a:rPr>
              <a:t>：金属が温度低下でもろくなる性質</a:t>
            </a:r>
            <a:endParaRPr lang="en-US" altLang="ja-JP" sz="2000" u="sng" dirty="0">
              <a:solidFill>
                <a:srgbClr val="333333"/>
              </a:solidFill>
              <a:latin typeface="Hiragino Kaku Gothic ProN"/>
            </a:endParaRPr>
          </a:p>
        </p:txBody>
      </p:sp>
      <p:sp>
        <p:nvSpPr>
          <p:cNvPr id="18"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352051" y="2704825"/>
            <a:ext cx="10515600" cy="489352"/>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solidFill>
                  <a:srgbClr val="333333"/>
                </a:solidFill>
                <a:latin typeface="Hiragino Kaku Gothic ProN"/>
              </a:rPr>
              <a:t>　面心立法晶金属（オーステナイト鋼）は発生しない！（理由は解明されていないらしい</a:t>
            </a:r>
            <a:r>
              <a:rPr lang="en-US" altLang="ja-JP" sz="2000" dirty="0">
                <a:solidFill>
                  <a:srgbClr val="333333"/>
                </a:solidFill>
                <a:latin typeface="Hiragino Kaku Gothic ProN"/>
              </a:rPr>
              <a:t>…</a:t>
            </a:r>
            <a:r>
              <a:rPr lang="ja-JP" altLang="en-US" sz="2000" dirty="0">
                <a:solidFill>
                  <a:srgbClr val="333333"/>
                </a:solidFill>
                <a:latin typeface="Hiragino Kaku Gothic ProN"/>
              </a:rPr>
              <a:t>）</a:t>
            </a:r>
            <a:endParaRPr lang="en-US" altLang="ja-JP" sz="2000" dirty="0">
              <a:solidFill>
                <a:srgbClr val="333333"/>
              </a:solidFill>
              <a:latin typeface="Hiragino Kaku Gothic ProN"/>
            </a:endParaRPr>
          </a:p>
        </p:txBody>
      </p:sp>
      <p:sp>
        <p:nvSpPr>
          <p:cNvPr id="19"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132132" y="3186301"/>
            <a:ext cx="10515600" cy="44771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u="sng" dirty="0">
                <a:solidFill>
                  <a:srgbClr val="333333"/>
                </a:solidFill>
                <a:latin typeface="Hiragino Kaku Gothic ProN"/>
              </a:rPr>
              <a:t>・</a:t>
            </a:r>
            <a:r>
              <a:rPr lang="ja-JP" altLang="en-US" b="1" u="sng" dirty="0">
                <a:solidFill>
                  <a:schemeClr val="accent1">
                    <a:lumMod val="50000"/>
                  </a:schemeClr>
                </a:solidFill>
                <a:latin typeface="Hiragino Kaku Gothic ProN"/>
              </a:rPr>
              <a:t>疲労破壊</a:t>
            </a:r>
            <a:r>
              <a:rPr lang="ja-JP" altLang="en-US" u="sng" dirty="0">
                <a:solidFill>
                  <a:srgbClr val="333333"/>
                </a:solidFill>
                <a:latin typeface="Hiragino Kaku Gothic ProN"/>
              </a:rPr>
              <a:t>：繰り返し応力による破壊現象</a:t>
            </a:r>
            <a:endParaRPr lang="en-US" altLang="ja-JP" sz="2000" u="sng" dirty="0">
              <a:solidFill>
                <a:srgbClr val="333333"/>
              </a:solidFill>
              <a:latin typeface="Hiragino Kaku Gothic ProN"/>
            </a:endParaRPr>
          </a:p>
        </p:txBody>
      </p:sp>
      <p:sp>
        <p:nvSpPr>
          <p:cNvPr id="20"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352051" y="3665520"/>
            <a:ext cx="10515600" cy="48935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solidFill>
                  <a:srgbClr val="333333"/>
                </a:solidFill>
                <a:latin typeface="Hiragino Kaku Gothic ProN"/>
              </a:rPr>
              <a:t>　イメージ：針金を何度も曲げるといつか切れる（大きく曲げるほど早く切れる）</a:t>
            </a:r>
            <a:endParaRPr lang="en-US" altLang="ja-JP" sz="2000" dirty="0">
              <a:solidFill>
                <a:srgbClr val="333333"/>
              </a:solidFill>
              <a:latin typeface="Hiragino Kaku Gothic ProN"/>
            </a:endParaRPr>
          </a:p>
        </p:txBody>
      </p:sp>
      <p:sp>
        <p:nvSpPr>
          <p:cNvPr id="23"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132131" y="4135419"/>
            <a:ext cx="11284671" cy="44771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u="sng" dirty="0">
                <a:solidFill>
                  <a:srgbClr val="333333"/>
                </a:solidFill>
                <a:latin typeface="Hiragino Kaku Gothic ProN"/>
              </a:rPr>
              <a:t>・</a:t>
            </a:r>
            <a:r>
              <a:rPr lang="ja-JP" altLang="en-US" b="1" u="sng" dirty="0">
                <a:solidFill>
                  <a:schemeClr val="accent1">
                    <a:lumMod val="50000"/>
                  </a:schemeClr>
                </a:solidFill>
                <a:latin typeface="Hiragino Kaku Gothic ProN"/>
              </a:rPr>
              <a:t>クリープ</a:t>
            </a:r>
            <a:r>
              <a:rPr lang="ja-JP" altLang="en-US" u="sng" dirty="0">
                <a:solidFill>
                  <a:srgbClr val="333333"/>
                </a:solidFill>
                <a:latin typeface="Hiragino Kaku Gothic ProN"/>
              </a:rPr>
              <a:t>：応力を加え続けると、ひずみが時間とともに増加する現象</a:t>
            </a:r>
            <a:endParaRPr lang="en-US" altLang="ja-JP" sz="2000" u="sng" dirty="0">
              <a:solidFill>
                <a:srgbClr val="333333"/>
              </a:solidFill>
              <a:latin typeface="Hiragino Kaku Gothic ProN"/>
            </a:endParaRPr>
          </a:p>
        </p:txBody>
      </p:sp>
      <p:sp>
        <p:nvSpPr>
          <p:cNvPr id="24"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352051" y="4614638"/>
            <a:ext cx="10515600" cy="48935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solidFill>
                  <a:srgbClr val="333333"/>
                </a:solidFill>
                <a:latin typeface="Hiragino Kaku Gothic ProN"/>
              </a:rPr>
              <a:t>　イメージ：グミを伸ばし続けるといつか切れる</a:t>
            </a:r>
            <a:endParaRPr lang="en-US" altLang="ja-JP" sz="2000" dirty="0">
              <a:solidFill>
                <a:srgbClr val="333333"/>
              </a:solidFill>
              <a:latin typeface="Hiragino Kaku Gothic ProN"/>
            </a:endParaRPr>
          </a:p>
        </p:txBody>
      </p:sp>
      <p:sp>
        <p:nvSpPr>
          <p:cNvPr id="25"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132131" y="5084541"/>
            <a:ext cx="11284671" cy="44771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u="sng" dirty="0">
                <a:solidFill>
                  <a:srgbClr val="333333"/>
                </a:solidFill>
                <a:latin typeface="Hiragino Kaku Gothic ProN"/>
              </a:rPr>
              <a:t>・</a:t>
            </a:r>
            <a:r>
              <a:rPr lang="ja-JP" altLang="en-US" b="1" u="sng" dirty="0">
                <a:solidFill>
                  <a:schemeClr val="accent1">
                    <a:lumMod val="50000"/>
                  </a:schemeClr>
                </a:solidFill>
                <a:latin typeface="Hiragino Kaku Gothic ProN"/>
              </a:rPr>
              <a:t>応力腐食割れ</a:t>
            </a:r>
            <a:r>
              <a:rPr lang="ja-JP" altLang="en-US" u="sng" dirty="0">
                <a:solidFill>
                  <a:srgbClr val="333333"/>
                </a:solidFill>
                <a:latin typeface="Hiragino Kaku Gothic ProN"/>
              </a:rPr>
              <a:t>：特定の材料、環境、引張応力下で発生する現象</a:t>
            </a:r>
            <a:endParaRPr lang="en-US" altLang="ja-JP" sz="2000" u="sng" dirty="0">
              <a:solidFill>
                <a:srgbClr val="333333"/>
              </a:solidFill>
              <a:latin typeface="Hiragino Kaku Gothic ProN"/>
            </a:endParaRPr>
          </a:p>
        </p:txBody>
      </p:sp>
      <p:sp>
        <p:nvSpPr>
          <p:cNvPr id="26"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352051" y="5563760"/>
            <a:ext cx="10515600" cy="48935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solidFill>
                  <a:srgbClr val="333333"/>
                </a:solidFill>
                <a:latin typeface="Hiragino Kaku Gothic ProN"/>
              </a:rPr>
              <a:t>　「オーステナイト鋼で発生する」という問題が頻出！</a:t>
            </a:r>
            <a:endParaRPr lang="en-US" altLang="ja-JP" sz="2000" dirty="0">
              <a:solidFill>
                <a:srgbClr val="333333"/>
              </a:solidFill>
              <a:latin typeface="Hiragino Kaku Gothic ProN"/>
            </a:endParaRPr>
          </a:p>
        </p:txBody>
      </p:sp>
      <p:sp>
        <p:nvSpPr>
          <p:cNvPr id="27"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132131" y="6033666"/>
            <a:ext cx="12059869" cy="447710"/>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u="sng" dirty="0">
                <a:solidFill>
                  <a:srgbClr val="333333"/>
                </a:solidFill>
                <a:latin typeface="Hiragino Kaku Gothic ProN"/>
              </a:rPr>
              <a:t>・</a:t>
            </a:r>
            <a:r>
              <a:rPr lang="ja-JP" altLang="en-US" b="1" u="sng" dirty="0">
                <a:solidFill>
                  <a:schemeClr val="accent1">
                    <a:lumMod val="50000"/>
                  </a:schemeClr>
                </a:solidFill>
                <a:latin typeface="Hiragino Kaku Gothic ProN"/>
              </a:rPr>
              <a:t>遅れ割れ</a:t>
            </a:r>
            <a:r>
              <a:rPr lang="ja-JP" altLang="en-US" u="sng" dirty="0">
                <a:solidFill>
                  <a:srgbClr val="333333"/>
                </a:solidFill>
                <a:latin typeface="Hiragino Kaku Gothic ProN"/>
              </a:rPr>
              <a:t>：溶接部近傍に生じる割れ。溶接後、長時間経過して発生する現象</a:t>
            </a:r>
            <a:endParaRPr lang="en-US" altLang="ja-JP" sz="2000" u="sng" dirty="0">
              <a:solidFill>
                <a:srgbClr val="333333"/>
              </a:solidFill>
              <a:latin typeface="Hiragino Kaku Gothic ProN"/>
            </a:endParaRPr>
          </a:p>
        </p:txBody>
      </p:sp>
      <p:sp>
        <p:nvSpPr>
          <p:cNvPr id="28"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352051" y="6512885"/>
            <a:ext cx="10515600" cy="48935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solidFill>
                  <a:srgbClr val="333333"/>
                </a:solidFill>
                <a:latin typeface="Hiragino Kaku Gothic ProN"/>
              </a:rPr>
              <a:t>　水素の気泡を起点に発生するため、水素量が多いほど発生しやすい。</a:t>
            </a:r>
            <a:endParaRPr lang="en-US" altLang="ja-JP" sz="2000" dirty="0">
              <a:solidFill>
                <a:srgbClr val="333333"/>
              </a:solidFill>
              <a:latin typeface="Hiragino Kaku Gothic ProN"/>
            </a:endParaRPr>
          </a:p>
        </p:txBody>
      </p:sp>
      <p:sp>
        <p:nvSpPr>
          <p:cNvPr id="29"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part7</a:t>
            </a:r>
            <a:r>
              <a:rPr kumimoji="1" lang="ja-JP" altLang="en-US" dirty="0"/>
              <a:t>　</a:t>
            </a:r>
            <a:r>
              <a:rPr lang="ja-JP" altLang="en-US" dirty="0"/>
              <a:t>材料</a:t>
            </a:r>
            <a:endParaRPr kumimoji="1" lang="ja-JP" altLang="en-US" dirty="0"/>
          </a:p>
        </p:txBody>
      </p:sp>
      <p:sp>
        <p:nvSpPr>
          <p:cNvPr id="15" name="コンテンツ プレースホルダー 5">
            <a:extLst>
              <a:ext uri="{FF2B5EF4-FFF2-40B4-BE49-F238E27FC236}">
                <a16:creationId xmlns:a16="http://schemas.microsoft.com/office/drawing/2014/main" id="{2C5A3B9E-BF34-44E2-B91B-B5B8E0612A67}"/>
              </a:ext>
            </a:extLst>
          </p:cNvPr>
          <p:cNvSpPr txBox="1">
            <a:spLocks/>
          </p:cNvSpPr>
          <p:nvPr/>
        </p:nvSpPr>
        <p:spPr>
          <a:xfrm>
            <a:off x="3789729" y="1477394"/>
            <a:ext cx="10515600" cy="64772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dirty="0">
                <a:solidFill>
                  <a:srgbClr val="333333"/>
                </a:solidFill>
                <a:latin typeface="Hiragino Kaku Gothic ProN"/>
              </a:rPr>
              <a:t>金属材料に起こる現象</a:t>
            </a:r>
            <a:endParaRPr lang="en-US" altLang="ja-JP" sz="2000" b="1" dirty="0">
              <a:solidFill>
                <a:srgbClr val="333333"/>
              </a:solidFill>
              <a:latin typeface="Hiragino Kaku Gothic ProN"/>
            </a:endParaRPr>
          </a:p>
        </p:txBody>
      </p:sp>
      <p:cxnSp>
        <p:nvCxnSpPr>
          <p:cNvPr id="16" name="直線コネクタ 15">
            <a:extLst>
              <a:ext uri="{FF2B5EF4-FFF2-40B4-BE49-F238E27FC236}">
                <a16:creationId xmlns:a16="http://schemas.microsoft.com/office/drawing/2014/main" id="{7D5E906F-6AE2-4A75-8E27-848F83CD5146}"/>
              </a:ext>
            </a:extLst>
          </p:cNvPr>
          <p:cNvCxnSpPr>
            <a:cxnSpLocks/>
          </p:cNvCxnSpPr>
          <p:nvPr/>
        </p:nvCxnSpPr>
        <p:spPr>
          <a:xfrm>
            <a:off x="3789729" y="1910592"/>
            <a:ext cx="3815757" cy="0"/>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78263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290286" y="2235695"/>
            <a:ext cx="11901714" cy="6801862"/>
          </a:xfrm>
          <a:prstGeom prst="rect">
            <a:avLst/>
          </a:prstGeom>
        </p:spPr>
        <p:txBody>
          <a:bodyPr wrap="square">
            <a:spAutoFit/>
          </a:bodyPr>
          <a:lstStyle/>
          <a:p>
            <a:r>
              <a:rPr lang="ja-JP" altLang="en-US" sz="2800" dirty="0">
                <a:latin typeface="メイリオ" panose="020B0604030504040204" pitchFamily="50" charset="-128"/>
                <a:ea typeface="メイリオ" panose="020B0604030504040204" pitchFamily="50" charset="-128"/>
              </a:rPr>
              <a:t>疲労破壊において、一般に応力振幅が大きいほど、</a:t>
            </a:r>
            <a:endParaRPr lang="en-US" altLang="ja-JP" sz="2800" dirty="0">
              <a:latin typeface="メイリオ" panose="020B0604030504040204" pitchFamily="50" charset="-128"/>
              <a:ea typeface="メイリオ" panose="020B0604030504040204" pitchFamily="50" charset="-128"/>
            </a:endParaRPr>
          </a:p>
          <a:p>
            <a:r>
              <a:rPr lang="ja-JP" altLang="en-US" sz="2800" dirty="0">
                <a:latin typeface="メイリオ" panose="020B0604030504040204" pitchFamily="50" charset="-128"/>
                <a:ea typeface="メイリオ" panose="020B0604030504040204" pitchFamily="50" charset="-128"/>
              </a:rPr>
              <a:t>破壊までの繰り返し数は小さくなる</a:t>
            </a:r>
            <a:endParaRPr lang="en-US" altLang="ja-JP" sz="2800" dirty="0">
              <a:latin typeface="メイリオ" panose="020B0604030504040204" pitchFamily="50" charset="-128"/>
              <a:ea typeface="メイリオ" panose="020B0604030504040204" pitchFamily="50" charset="-128"/>
            </a:endParaRPr>
          </a:p>
          <a:p>
            <a:endParaRPr lang="en-US" altLang="ja-JP" sz="2800" dirty="0">
              <a:latin typeface="メイリオ" panose="020B0604030504040204" pitchFamily="50" charset="-128"/>
              <a:ea typeface="メイリオ" panose="020B0604030504040204" pitchFamily="50" charset="-128"/>
            </a:endParaRPr>
          </a:p>
          <a:p>
            <a:r>
              <a:rPr lang="ja-JP" altLang="en-US" sz="2800" dirty="0">
                <a:latin typeface="メイリオ" panose="020B0604030504040204" pitchFamily="50" charset="-128"/>
                <a:ea typeface="メイリオ" panose="020B0604030504040204" pitchFamily="50" charset="-128"/>
              </a:rPr>
              <a:t>金属材料の溶接部付近に生じる遅れ割れは、組織が硬いほど、水素量が多いほど発生しやすい</a:t>
            </a:r>
            <a:endParaRPr lang="en-US" altLang="ja-JP" sz="2800" dirty="0">
              <a:latin typeface="メイリオ" panose="020B0604030504040204" pitchFamily="50" charset="-128"/>
              <a:ea typeface="メイリオ" panose="020B0604030504040204" pitchFamily="50" charset="-128"/>
            </a:endParaRPr>
          </a:p>
          <a:p>
            <a:endParaRPr lang="en-US" altLang="ja-JP" sz="2800" dirty="0">
              <a:latin typeface="メイリオ" panose="020B0604030504040204" pitchFamily="50" charset="-128"/>
              <a:ea typeface="メイリオ" panose="020B0604030504040204" pitchFamily="50" charset="-128"/>
            </a:endParaRPr>
          </a:p>
          <a:p>
            <a:r>
              <a:rPr lang="ja-JP" altLang="en-US" sz="2800" dirty="0">
                <a:latin typeface="メイリオ" panose="020B0604030504040204" pitchFamily="50" charset="-128"/>
                <a:ea typeface="メイリオ" panose="020B0604030504040204" pitchFamily="50" charset="-128"/>
              </a:rPr>
              <a:t>面心立方晶金属には低温ぜい性が発生しない</a:t>
            </a:r>
            <a:endParaRPr lang="en-US" altLang="ja-JP" sz="2800" dirty="0">
              <a:latin typeface="メイリオ" panose="020B0604030504040204" pitchFamily="50" charset="-128"/>
              <a:ea typeface="メイリオ" panose="020B0604030504040204" pitchFamily="50" charset="-128"/>
            </a:endParaRPr>
          </a:p>
          <a:p>
            <a:endParaRPr lang="en-US" altLang="ja-JP" sz="2800" dirty="0">
              <a:latin typeface="メイリオ" panose="020B0604030504040204" pitchFamily="50" charset="-128"/>
              <a:ea typeface="メイリオ" panose="020B0604030504040204" pitchFamily="50" charset="-128"/>
            </a:endParaRPr>
          </a:p>
          <a:p>
            <a:r>
              <a:rPr lang="ja-JP" altLang="en-US" sz="2800" dirty="0">
                <a:solidFill>
                  <a:srgbClr val="333333"/>
                </a:solidFill>
                <a:latin typeface="メイリオ" panose="020B0604030504040204" pitchFamily="50" charset="-128"/>
                <a:ea typeface="メイリオ" panose="020B0604030504040204" pitchFamily="50" charset="-128"/>
              </a:rPr>
              <a:t>オーステナイト系ステンレス鋼では、応力腐食割れは認められる</a:t>
            </a:r>
          </a:p>
          <a:p>
            <a:br>
              <a:rPr lang="ja-JP" altLang="en-US" sz="4800" dirty="0">
                <a:latin typeface="メイリオ" panose="020B0604030504040204" pitchFamily="50" charset="-128"/>
                <a:ea typeface="メイリオ" panose="020B0604030504040204" pitchFamily="50" charset="-128"/>
              </a:rPr>
            </a:br>
            <a:endParaRPr lang="ja-JP" altLang="en-US" sz="4800" dirty="0">
              <a:latin typeface="メイリオ" panose="020B0604030504040204" pitchFamily="50" charset="-128"/>
              <a:ea typeface="メイリオ" panose="020B0604030504040204" pitchFamily="50" charset="-128"/>
            </a:endParaRPr>
          </a:p>
          <a:p>
            <a:br>
              <a:rPr lang="ja-JP" altLang="en-US" sz="4400" dirty="0">
                <a:latin typeface="メイリオ" panose="020B0604030504040204" pitchFamily="50" charset="-128"/>
                <a:ea typeface="メイリオ" panose="020B0604030504040204" pitchFamily="50" charset="-128"/>
              </a:rPr>
            </a:br>
            <a:endParaRPr lang="ja-JP" altLang="en-US" sz="4400" dirty="0">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262AE8D5-5790-4496-A6B1-E2FA77C014AB}"/>
              </a:ext>
            </a:extLst>
          </p:cNvPr>
          <p:cNvSpPr/>
          <p:nvPr/>
        </p:nvSpPr>
        <p:spPr>
          <a:xfrm>
            <a:off x="4314067" y="2563812"/>
            <a:ext cx="998162" cy="527033"/>
          </a:xfrm>
          <a:prstGeom prst="rect">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part7</a:t>
            </a:r>
            <a:r>
              <a:rPr kumimoji="1" lang="ja-JP" altLang="en-US" dirty="0"/>
              <a:t>　</a:t>
            </a:r>
            <a:r>
              <a:rPr lang="ja-JP" altLang="en-US" dirty="0"/>
              <a:t>材料</a:t>
            </a:r>
            <a:endParaRPr kumimoji="1" lang="ja-JP" altLang="en-US" dirty="0"/>
          </a:p>
        </p:txBody>
      </p:sp>
      <p:sp>
        <p:nvSpPr>
          <p:cNvPr id="13" name="テキスト ボックス 12">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金属材料</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8C0A1DC0-DDA1-4DA4-9B11-A04762588FB0}"/>
              </a:ext>
            </a:extLst>
          </p:cNvPr>
          <p:cNvSpPr/>
          <p:nvPr/>
        </p:nvSpPr>
        <p:spPr>
          <a:xfrm>
            <a:off x="8520387" y="3501296"/>
            <a:ext cx="725213" cy="527033"/>
          </a:xfrm>
          <a:prstGeom prst="rect">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2A07FD6E-7328-4311-9057-DC125A40644A}"/>
              </a:ext>
            </a:extLst>
          </p:cNvPr>
          <p:cNvSpPr/>
          <p:nvPr/>
        </p:nvSpPr>
        <p:spPr>
          <a:xfrm>
            <a:off x="6430329" y="4791078"/>
            <a:ext cx="1320299" cy="527033"/>
          </a:xfrm>
          <a:prstGeom prst="rect">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8306334B-5E7C-4BEA-987B-59FCF02A2DFA}"/>
              </a:ext>
            </a:extLst>
          </p:cNvPr>
          <p:cNvSpPr/>
          <p:nvPr/>
        </p:nvSpPr>
        <p:spPr>
          <a:xfrm>
            <a:off x="9608957" y="5636626"/>
            <a:ext cx="1320299" cy="527033"/>
          </a:xfrm>
          <a:prstGeom prst="rect">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447857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10" presetClass="exit" presetSubtype="0" fill="hold" grpId="0" nodeType="clickEffect">
                                  <p:stCondLst>
                                    <p:cond delay="0"/>
                                  </p:stCondLst>
                                  <p:childTnLst>
                                    <p:animEffect transition="out" filter="fade">
                                      <p:cBhvr>
                                        <p:cTn id="16" dur="500"/>
                                        <p:tgtEl>
                                          <p:spTgt spid="12"/>
                                        </p:tgtEl>
                                      </p:cBhvr>
                                    </p:animEffect>
                                    <p:set>
                                      <p:cBhvr>
                                        <p:cTn id="17" dur="1" fill="hold">
                                          <p:stCondLst>
                                            <p:cond delay="499"/>
                                          </p:stCondLst>
                                        </p:cTn>
                                        <p:tgtEl>
                                          <p:spTgt spid="12"/>
                                        </p:tgtEl>
                                        <p:attrNameLst>
                                          <p:attrName>style.visibility</p:attrName>
                                        </p:attrNameLst>
                                      </p:cBhvr>
                                      <p:to>
                                        <p:strVal val="hidden"/>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0" nodeType="clickEffect">
                                  <p:stCondLst>
                                    <p:cond delay="0"/>
                                  </p:stCondLst>
                                  <p:childTnLst>
                                    <p:animEffect transition="out" filter="fade">
                                      <p:cBhvr>
                                        <p:cTn id="21" dur="500"/>
                                        <p:tgtEl>
                                          <p:spTgt spid="14"/>
                                        </p:tgtEl>
                                      </p:cBhvr>
                                    </p:animEffect>
                                    <p:set>
                                      <p:cBhvr>
                                        <p:cTn id="22" dur="1" fill="hold">
                                          <p:stCondLst>
                                            <p:cond delay="499"/>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2"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ABE34D-4D57-4C6B-99E6-F6A776E57EC1}"/>
              </a:ext>
            </a:extLst>
          </p:cNvPr>
          <p:cNvSpPr>
            <a:spLocks noGrp="1"/>
          </p:cNvSpPr>
          <p:nvPr>
            <p:ph type="title"/>
          </p:nvPr>
        </p:nvSpPr>
        <p:spPr/>
        <p:txBody>
          <a:bodyPr>
            <a:normAutofit/>
          </a:bodyPr>
          <a:lstStyle/>
          <a:p>
            <a:r>
              <a:rPr kumimoji="1" lang="ja-JP" altLang="en-US" dirty="0"/>
              <a:t>基礎 </a:t>
            </a:r>
            <a:r>
              <a:rPr kumimoji="1" lang="en-US" altLang="ja-JP" dirty="0"/>
              <a:t>part</a:t>
            </a:r>
            <a:r>
              <a:rPr kumimoji="1" lang="ja-JP" altLang="en-US" dirty="0"/>
              <a:t>７　材料</a:t>
            </a:r>
          </a:p>
        </p:txBody>
      </p:sp>
      <p:sp>
        <p:nvSpPr>
          <p:cNvPr id="10" name="テキスト ボックス 9">
            <a:extLst>
              <a:ext uri="{FF2B5EF4-FFF2-40B4-BE49-F238E27FC236}">
                <a16:creationId xmlns:a16="http://schemas.microsoft.com/office/drawing/2014/main" id="{E6CFD33E-2873-40E1-B82A-84D5D8895069}"/>
              </a:ext>
            </a:extLst>
          </p:cNvPr>
          <p:cNvSpPr txBox="1"/>
          <p:nvPr/>
        </p:nvSpPr>
        <p:spPr>
          <a:xfrm>
            <a:off x="4074916" y="1220106"/>
            <a:ext cx="8277986" cy="707886"/>
          </a:xfrm>
          <a:prstGeom prst="rect">
            <a:avLst/>
          </a:prstGeom>
          <a:noFill/>
        </p:spPr>
        <p:txBody>
          <a:bodyPr wrap="square">
            <a:spAutoFit/>
          </a:bodyPr>
          <a:lstStyle/>
          <a:p>
            <a:r>
              <a:rPr lang="ja-JP" altLang="en-US" sz="4000" b="1" dirty="0">
                <a:solidFill>
                  <a:schemeClr val="tx1">
                    <a:lumMod val="50000"/>
                    <a:lumOff val="50000"/>
                  </a:schemeClr>
                </a:solidFill>
                <a:latin typeface="メイリオ" panose="020B0604030504040204" pitchFamily="50" charset="-128"/>
                <a:ea typeface="メイリオ" panose="020B0604030504040204" pitchFamily="50" charset="-128"/>
              </a:rPr>
              <a:t>応力とひずみ</a:t>
            </a:r>
            <a:endParaRPr kumimoji="1" lang="en-US" altLang="ja-JP" sz="40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E0F40272-3C62-450E-AEB0-EBC5CAF3DBDF}"/>
              </a:ext>
            </a:extLst>
          </p:cNvPr>
          <p:cNvSpPr/>
          <p:nvPr/>
        </p:nvSpPr>
        <p:spPr>
          <a:xfrm>
            <a:off x="3980251" y="1268233"/>
            <a:ext cx="94665" cy="493721"/>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3">
            <a:extLst>
              <a:ext uri="{FF2B5EF4-FFF2-40B4-BE49-F238E27FC236}">
                <a16:creationId xmlns:a16="http://schemas.microsoft.com/office/drawing/2014/main" id="{6156C5B2-C2A4-47E5-93F7-E6255EF4FAD8}"/>
              </a:ext>
            </a:extLst>
          </p:cNvPr>
          <p:cNvGraphicFramePr>
            <a:graphicFrameLocks noGrp="1"/>
          </p:cNvGraphicFramePr>
          <p:nvPr>
            <p:extLst>
              <p:ext uri="{D42A27DB-BD31-4B8C-83A1-F6EECF244321}">
                <p14:modId xmlns:p14="http://schemas.microsoft.com/office/powerpoint/2010/main" val="438273358"/>
              </p:ext>
            </p:extLst>
          </p:nvPr>
        </p:nvGraphicFramePr>
        <p:xfrm>
          <a:off x="355597" y="3228559"/>
          <a:ext cx="11600609" cy="1778730"/>
        </p:xfrm>
        <a:graphic>
          <a:graphicData uri="http://schemas.openxmlformats.org/drawingml/2006/table">
            <a:tbl>
              <a:tblPr firstRow="1" bandRow="1">
                <a:tableStyleId>{5C22544A-7EE6-4342-B048-85BDC9FD1C3A}</a:tableStyleId>
              </a:tblPr>
              <a:tblGrid>
                <a:gridCol w="1144879">
                  <a:extLst>
                    <a:ext uri="{9D8B030D-6E8A-4147-A177-3AD203B41FA5}">
                      <a16:colId xmlns:a16="http://schemas.microsoft.com/office/drawing/2014/main" val="1634429330"/>
                    </a:ext>
                  </a:extLst>
                </a:gridCol>
                <a:gridCol w="1045573">
                  <a:extLst>
                    <a:ext uri="{9D8B030D-6E8A-4147-A177-3AD203B41FA5}">
                      <a16:colId xmlns:a16="http://schemas.microsoft.com/office/drawing/2014/main" val="3726115999"/>
                    </a:ext>
                  </a:extLst>
                </a:gridCol>
                <a:gridCol w="1045573">
                  <a:extLst>
                    <a:ext uri="{9D8B030D-6E8A-4147-A177-3AD203B41FA5}">
                      <a16:colId xmlns:a16="http://schemas.microsoft.com/office/drawing/2014/main" val="3048573417"/>
                    </a:ext>
                  </a:extLst>
                </a:gridCol>
                <a:gridCol w="1045573">
                  <a:extLst>
                    <a:ext uri="{9D8B030D-6E8A-4147-A177-3AD203B41FA5}">
                      <a16:colId xmlns:a16="http://schemas.microsoft.com/office/drawing/2014/main" val="3010782129"/>
                    </a:ext>
                  </a:extLst>
                </a:gridCol>
                <a:gridCol w="1045573">
                  <a:extLst>
                    <a:ext uri="{9D8B030D-6E8A-4147-A177-3AD203B41FA5}">
                      <a16:colId xmlns:a16="http://schemas.microsoft.com/office/drawing/2014/main" val="335960424"/>
                    </a:ext>
                  </a:extLst>
                </a:gridCol>
                <a:gridCol w="1045573">
                  <a:extLst>
                    <a:ext uri="{9D8B030D-6E8A-4147-A177-3AD203B41FA5}">
                      <a16:colId xmlns:a16="http://schemas.microsoft.com/office/drawing/2014/main" val="351938480"/>
                    </a:ext>
                  </a:extLst>
                </a:gridCol>
                <a:gridCol w="1045573">
                  <a:extLst>
                    <a:ext uri="{9D8B030D-6E8A-4147-A177-3AD203B41FA5}">
                      <a16:colId xmlns:a16="http://schemas.microsoft.com/office/drawing/2014/main" val="2966431412"/>
                    </a:ext>
                  </a:extLst>
                </a:gridCol>
                <a:gridCol w="1045573">
                  <a:extLst>
                    <a:ext uri="{9D8B030D-6E8A-4147-A177-3AD203B41FA5}">
                      <a16:colId xmlns:a16="http://schemas.microsoft.com/office/drawing/2014/main" val="1543819157"/>
                    </a:ext>
                  </a:extLst>
                </a:gridCol>
                <a:gridCol w="1045573">
                  <a:extLst>
                    <a:ext uri="{9D8B030D-6E8A-4147-A177-3AD203B41FA5}">
                      <a16:colId xmlns:a16="http://schemas.microsoft.com/office/drawing/2014/main" val="680473742"/>
                    </a:ext>
                  </a:extLst>
                </a:gridCol>
                <a:gridCol w="1045573">
                  <a:extLst>
                    <a:ext uri="{9D8B030D-6E8A-4147-A177-3AD203B41FA5}">
                      <a16:colId xmlns:a16="http://schemas.microsoft.com/office/drawing/2014/main" val="863917282"/>
                    </a:ext>
                  </a:extLst>
                </a:gridCol>
                <a:gridCol w="1045573">
                  <a:extLst>
                    <a:ext uri="{9D8B030D-6E8A-4147-A177-3AD203B41FA5}">
                      <a16:colId xmlns:a16="http://schemas.microsoft.com/office/drawing/2014/main" val="3533076870"/>
                    </a:ext>
                  </a:extLst>
                </a:gridCol>
              </a:tblGrid>
              <a:tr h="592910">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2020</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2019</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2018</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2017</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2016</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2015</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2014</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2013</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2012</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2011</a:t>
                      </a:r>
                      <a:r>
                        <a:rPr kumimoji="1" lang="ja-JP" altLang="en-US" dirty="0">
                          <a:latin typeface="メイリオ" panose="020B0604030504040204" pitchFamily="50" charset="-128"/>
                          <a:ea typeface="メイリオ" panose="020B0604030504040204" pitchFamily="50" charset="-128"/>
                        </a:rPr>
                        <a:t>年</a:t>
                      </a:r>
                    </a:p>
                  </a:txBody>
                  <a:tcPr/>
                </a:tc>
                <a:extLst>
                  <a:ext uri="{0D108BD9-81ED-4DB2-BD59-A6C34878D82A}">
                    <a16:rowId xmlns:a16="http://schemas.microsoft.com/office/drawing/2014/main" val="3071848153"/>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文章問題</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4143109766"/>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計算問題</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〇</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917182116"/>
                  </a:ext>
                </a:extLst>
              </a:tr>
            </a:tbl>
          </a:graphicData>
        </a:graphic>
      </p:graphicFrame>
      <p:sp>
        <p:nvSpPr>
          <p:cNvPr id="8" name="テキスト ボックス 7">
            <a:extLst>
              <a:ext uri="{FF2B5EF4-FFF2-40B4-BE49-F238E27FC236}">
                <a16:creationId xmlns:a16="http://schemas.microsoft.com/office/drawing/2014/main" id="{B51EA6AB-70FC-4F7B-8842-45E2AB39D023}"/>
              </a:ext>
            </a:extLst>
          </p:cNvPr>
          <p:cNvSpPr txBox="1"/>
          <p:nvPr/>
        </p:nvSpPr>
        <p:spPr>
          <a:xfrm>
            <a:off x="8896081" y="5197108"/>
            <a:ext cx="3343564"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○：出題　◎誤答として出題</a:t>
            </a:r>
          </a:p>
        </p:txBody>
      </p:sp>
    </p:spTree>
    <p:extLst>
      <p:ext uri="{BB962C8B-B14F-4D97-AF65-F5344CB8AC3E}">
        <p14:creationId xmlns:p14="http://schemas.microsoft.com/office/powerpoint/2010/main" val="18242496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ABE34D-4D57-4C6B-99E6-F6A776E57EC1}"/>
              </a:ext>
            </a:extLst>
          </p:cNvPr>
          <p:cNvSpPr>
            <a:spLocks noGrp="1"/>
          </p:cNvSpPr>
          <p:nvPr>
            <p:ph type="title"/>
          </p:nvPr>
        </p:nvSpPr>
        <p:spPr/>
        <p:txBody>
          <a:bodyPr>
            <a:normAutofit/>
          </a:bodyPr>
          <a:lstStyle/>
          <a:p>
            <a:r>
              <a:rPr kumimoji="1" lang="ja-JP" altLang="en-US" dirty="0"/>
              <a:t>基礎 </a:t>
            </a:r>
            <a:r>
              <a:rPr kumimoji="1" lang="en-US" altLang="ja-JP" dirty="0"/>
              <a:t>part</a:t>
            </a:r>
            <a:r>
              <a:rPr kumimoji="1" lang="ja-JP" altLang="en-US" dirty="0"/>
              <a:t>７　材料</a:t>
            </a:r>
          </a:p>
        </p:txBody>
      </p:sp>
      <p:sp>
        <p:nvSpPr>
          <p:cNvPr id="10" name="テキスト ボックス 9">
            <a:extLst>
              <a:ext uri="{FF2B5EF4-FFF2-40B4-BE49-F238E27FC236}">
                <a16:creationId xmlns:a16="http://schemas.microsoft.com/office/drawing/2014/main" id="{E6CFD33E-2873-40E1-B82A-84D5D8895069}"/>
              </a:ext>
            </a:extLst>
          </p:cNvPr>
          <p:cNvSpPr txBox="1"/>
          <p:nvPr/>
        </p:nvSpPr>
        <p:spPr>
          <a:xfrm>
            <a:off x="4437773" y="1220106"/>
            <a:ext cx="8277986" cy="707886"/>
          </a:xfrm>
          <a:prstGeom prst="rect">
            <a:avLst/>
          </a:prstGeom>
          <a:noFill/>
        </p:spPr>
        <p:txBody>
          <a:bodyPr wrap="square">
            <a:spAutoFit/>
          </a:bodyPr>
          <a:lstStyle/>
          <a:p>
            <a:r>
              <a:rPr kumimoji="1" lang="ja-JP" altLang="en-US" sz="4000" b="1" dirty="0">
                <a:solidFill>
                  <a:schemeClr val="tx1">
                    <a:lumMod val="50000"/>
                    <a:lumOff val="50000"/>
                  </a:schemeClr>
                </a:solidFill>
                <a:latin typeface="メイリオ" panose="020B0604030504040204" pitchFamily="50" charset="-128"/>
                <a:ea typeface="メイリオ" panose="020B0604030504040204" pitchFamily="50" charset="-128"/>
              </a:rPr>
              <a:t>高分子材料</a:t>
            </a:r>
            <a:endParaRPr kumimoji="1" lang="en-US" altLang="ja-JP" sz="40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1" name="正方形/長方形 10">
            <a:extLst>
              <a:ext uri="{FF2B5EF4-FFF2-40B4-BE49-F238E27FC236}">
                <a16:creationId xmlns:a16="http://schemas.microsoft.com/office/drawing/2014/main" id="{E0F40272-3C62-450E-AEB0-EBC5CAF3DBDF}"/>
              </a:ext>
            </a:extLst>
          </p:cNvPr>
          <p:cNvSpPr/>
          <p:nvPr/>
        </p:nvSpPr>
        <p:spPr>
          <a:xfrm>
            <a:off x="4343108" y="1268233"/>
            <a:ext cx="94665" cy="493721"/>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3">
            <a:extLst>
              <a:ext uri="{FF2B5EF4-FFF2-40B4-BE49-F238E27FC236}">
                <a16:creationId xmlns:a16="http://schemas.microsoft.com/office/drawing/2014/main" id="{6156C5B2-C2A4-47E5-93F7-E6255EF4FAD8}"/>
              </a:ext>
            </a:extLst>
          </p:cNvPr>
          <p:cNvGraphicFramePr>
            <a:graphicFrameLocks noGrp="1"/>
          </p:cNvGraphicFramePr>
          <p:nvPr>
            <p:extLst>
              <p:ext uri="{D42A27DB-BD31-4B8C-83A1-F6EECF244321}">
                <p14:modId xmlns:p14="http://schemas.microsoft.com/office/powerpoint/2010/main" val="830232598"/>
              </p:ext>
            </p:extLst>
          </p:nvPr>
        </p:nvGraphicFramePr>
        <p:xfrm>
          <a:off x="355597" y="3228559"/>
          <a:ext cx="11600609" cy="1778730"/>
        </p:xfrm>
        <a:graphic>
          <a:graphicData uri="http://schemas.openxmlformats.org/drawingml/2006/table">
            <a:tbl>
              <a:tblPr firstRow="1" bandRow="1">
                <a:tableStyleId>{5C22544A-7EE6-4342-B048-85BDC9FD1C3A}</a:tableStyleId>
              </a:tblPr>
              <a:tblGrid>
                <a:gridCol w="1144879">
                  <a:extLst>
                    <a:ext uri="{9D8B030D-6E8A-4147-A177-3AD203B41FA5}">
                      <a16:colId xmlns:a16="http://schemas.microsoft.com/office/drawing/2014/main" val="1634429330"/>
                    </a:ext>
                  </a:extLst>
                </a:gridCol>
                <a:gridCol w="1045573">
                  <a:extLst>
                    <a:ext uri="{9D8B030D-6E8A-4147-A177-3AD203B41FA5}">
                      <a16:colId xmlns:a16="http://schemas.microsoft.com/office/drawing/2014/main" val="3726115999"/>
                    </a:ext>
                  </a:extLst>
                </a:gridCol>
                <a:gridCol w="1045573">
                  <a:extLst>
                    <a:ext uri="{9D8B030D-6E8A-4147-A177-3AD203B41FA5}">
                      <a16:colId xmlns:a16="http://schemas.microsoft.com/office/drawing/2014/main" val="3048573417"/>
                    </a:ext>
                  </a:extLst>
                </a:gridCol>
                <a:gridCol w="1045573">
                  <a:extLst>
                    <a:ext uri="{9D8B030D-6E8A-4147-A177-3AD203B41FA5}">
                      <a16:colId xmlns:a16="http://schemas.microsoft.com/office/drawing/2014/main" val="3010782129"/>
                    </a:ext>
                  </a:extLst>
                </a:gridCol>
                <a:gridCol w="1045573">
                  <a:extLst>
                    <a:ext uri="{9D8B030D-6E8A-4147-A177-3AD203B41FA5}">
                      <a16:colId xmlns:a16="http://schemas.microsoft.com/office/drawing/2014/main" val="335960424"/>
                    </a:ext>
                  </a:extLst>
                </a:gridCol>
                <a:gridCol w="1045573">
                  <a:extLst>
                    <a:ext uri="{9D8B030D-6E8A-4147-A177-3AD203B41FA5}">
                      <a16:colId xmlns:a16="http://schemas.microsoft.com/office/drawing/2014/main" val="351938480"/>
                    </a:ext>
                  </a:extLst>
                </a:gridCol>
                <a:gridCol w="1045573">
                  <a:extLst>
                    <a:ext uri="{9D8B030D-6E8A-4147-A177-3AD203B41FA5}">
                      <a16:colId xmlns:a16="http://schemas.microsoft.com/office/drawing/2014/main" val="2966431412"/>
                    </a:ext>
                  </a:extLst>
                </a:gridCol>
                <a:gridCol w="1045573">
                  <a:extLst>
                    <a:ext uri="{9D8B030D-6E8A-4147-A177-3AD203B41FA5}">
                      <a16:colId xmlns:a16="http://schemas.microsoft.com/office/drawing/2014/main" val="1543819157"/>
                    </a:ext>
                  </a:extLst>
                </a:gridCol>
                <a:gridCol w="1045573">
                  <a:extLst>
                    <a:ext uri="{9D8B030D-6E8A-4147-A177-3AD203B41FA5}">
                      <a16:colId xmlns:a16="http://schemas.microsoft.com/office/drawing/2014/main" val="680473742"/>
                    </a:ext>
                  </a:extLst>
                </a:gridCol>
                <a:gridCol w="1045573">
                  <a:extLst>
                    <a:ext uri="{9D8B030D-6E8A-4147-A177-3AD203B41FA5}">
                      <a16:colId xmlns:a16="http://schemas.microsoft.com/office/drawing/2014/main" val="863917282"/>
                    </a:ext>
                  </a:extLst>
                </a:gridCol>
                <a:gridCol w="1045573">
                  <a:extLst>
                    <a:ext uri="{9D8B030D-6E8A-4147-A177-3AD203B41FA5}">
                      <a16:colId xmlns:a16="http://schemas.microsoft.com/office/drawing/2014/main" val="3533076870"/>
                    </a:ext>
                  </a:extLst>
                </a:gridCol>
              </a:tblGrid>
              <a:tr h="592910">
                <a:tc>
                  <a:txBody>
                    <a:bodyPr/>
                    <a:lstStyle/>
                    <a:p>
                      <a:pPr algn="ctr"/>
                      <a:endParaRPr kumimoji="1" lang="ja-JP" altLang="en-US">
                        <a:latin typeface="メイリオ" panose="020B0604030504040204" pitchFamily="50" charset="-128"/>
                        <a:ea typeface="メイリオ" panose="020B0604030504040204" pitchFamily="50" charset="-128"/>
                      </a:endParaRP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2020</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2019</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2018</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2017</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2016</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2015</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2014</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2013</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2012</a:t>
                      </a:r>
                      <a:r>
                        <a:rPr kumimoji="1" lang="ja-JP" altLang="en-US" dirty="0">
                          <a:latin typeface="メイリオ" panose="020B0604030504040204" pitchFamily="50" charset="-128"/>
                          <a:ea typeface="メイリオ" panose="020B0604030504040204" pitchFamily="50" charset="-128"/>
                        </a:rPr>
                        <a:t>年</a:t>
                      </a:r>
                    </a:p>
                  </a:txBody>
                  <a:tcPr/>
                </a:tc>
                <a:tc>
                  <a:txBody>
                    <a:bodyPr/>
                    <a:lstStyle/>
                    <a:p>
                      <a:pPr algn="ctr"/>
                      <a:r>
                        <a:rPr kumimoji="1" lang="en-US" altLang="ja-JP" dirty="0">
                          <a:latin typeface="メイリオ" panose="020B0604030504040204" pitchFamily="50" charset="-128"/>
                          <a:ea typeface="メイリオ" panose="020B0604030504040204" pitchFamily="50" charset="-128"/>
                        </a:rPr>
                        <a:t>2011</a:t>
                      </a:r>
                      <a:r>
                        <a:rPr kumimoji="1" lang="ja-JP" altLang="en-US" dirty="0">
                          <a:latin typeface="メイリオ" panose="020B0604030504040204" pitchFamily="50" charset="-128"/>
                          <a:ea typeface="メイリオ" panose="020B0604030504040204" pitchFamily="50" charset="-128"/>
                        </a:rPr>
                        <a:t>年</a:t>
                      </a:r>
                    </a:p>
                  </a:txBody>
                  <a:tcPr/>
                </a:tc>
                <a:extLst>
                  <a:ext uri="{0D108BD9-81ED-4DB2-BD59-A6C34878D82A}">
                    <a16:rowId xmlns:a16="http://schemas.microsoft.com/office/drawing/2014/main" val="3071848153"/>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文章問題</a:t>
                      </a: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r>
                        <a:rPr kumimoji="1" lang="ja-JP" altLang="en-US" dirty="0">
                          <a:latin typeface="メイリオ" panose="020B0604030504040204" pitchFamily="50" charset="-128"/>
                          <a:ea typeface="メイリオ" panose="020B0604030504040204" pitchFamily="50" charset="-128"/>
                        </a:rPr>
                        <a:t>◎</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4143109766"/>
                  </a:ext>
                </a:extLst>
              </a:tr>
              <a:tr h="592910">
                <a:tc>
                  <a:txBody>
                    <a:bodyPr/>
                    <a:lstStyle/>
                    <a:p>
                      <a:pPr algn="ctr"/>
                      <a:r>
                        <a:rPr kumimoji="1" lang="ja-JP" altLang="en-US" dirty="0">
                          <a:latin typeface="メイリオ" panose="020B0604030504040204" pitchFamily="50" charset="-128"/>
                          <a:ea typeface="メイリオ" panose="020B0604030504040204" pitchFamily="50" charset="-128"/>
                        </a:rPr>
                        <a:t>計算問題</a:t>
                      </a: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tc>
                  <a:txBody>
                    <a:bodyPr/>
                    <a:lstStyle/>
                    <a:p>
                      <a:pPr algn="ctr"/>
                      <a:endParaRPr kumimoji="1" lang="ja-JP" altLang="en-US" dirty="0">
                        <a:latin typeface="メイリオ" panose="020B0604030504040204" pitchFamily="50" charset="-128"/>
                        <a:ea typeface="メイリオ" panose="020B0604030504040204" pitchFamily="50" charset="-128"/>
                      </a:endParaRPr>
                    </a:p>
                  </a:txBody>
                  <a:tcPr/>
                </a:tc>
                <a:extLst>
                  <a:ext uri="{0D108BD9-81ED-4DB2-BD59-A6C34878D82A}">
                    <a16:rowId xmlns:a16="http://schemas.microsoft.com/office/drawing/2014/main" val="3917182116"/>
                  </a:ext>
                </a:extLst>
              </a:tr>
            </a:tbl>
          </a:graphicData>
        </a:graphic>
      </p:graphicFrame>
      <p:sp>
        <p:nvSpPr>
          <p:cNvPr id="8" name="テキスト ボックス 7">
            <a:extLst>
              <a:ext uri="{FF2B5EF4-FFF2-40B4-BE49-F238E27FC236}">
                <a16:creationId xmlns:a16="http://schemas.microsoft.com/office/drawing/2014/main" id="{B51EA6AB-70FC-4F7B-8842-45E2AB39D023}"/>
              </a:ext>
            </a:extLst>
          </p:cNvPr>
          <p:cNvSpPr txBox="1"/>
          <p:nvPr/>
        </p:nvSpPr>
        <p:spPr>
          <a:xfrm>
            <a:off x="8896081" y="5197108"/>
            <a:ext cx="3343564" cy="369332"/>
          </a:xfrm>
          <a:prstGeom prst="rect">
            <a:avLst/>
          </a:prstGeom>
          <a:noFill/>
        </p:spPr>
        <p:txBody>
          <a:bodyPr wrap="square" rtlCol="0">
            <a:spAutoFit/>
          </a:bodyPr>
          <a:lstStyle/>
          <a:p>
            <a:r>
              <a:rPr kumimoji="1" lang="ja-JP" altLang="en-US" dirty="0">
                <a:latin typeface="メイリオ" panose="020B0604030504040204" pitchFamily="50" charset="-128"/>
                <a:ea typeface="メイリオ" panose="020B0604030504040204" pitchFamily="50" charset="-128"/>
              </a:rPr>
              <a:t>○：出題　◎誤答として出題</a:t>
            </a:r>
          </a:p>
        </p:txBody>
      </p:sp>
    </p:spTree>
    <p:extLst>
      <p:ext uri="{BB962C8B-B14F-4D97-AF65-F5344CB8AC3E}">
        <p14:creationId xmlns:p14="http://schemas.microsoft.com/office/powerpoint/2010/main" val="13513972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881359745"/>
              </p:ext>
            </p:extLst>
          </p:nvPr>
        </p:nvGraphicFramePr>
        <p:xfrm>
          <a:off x="683542" y="2610797"/>
          <a:ext cx="6724246" cy="4206240"/>
        </p:xfrm>
        <a:graphic>
          <a:graphicData uri="http://schemas.openxmlformats.org/drawingml/2006/table">
            <a:tbl>
              <a:tblPr firstRow="1" bandRow="1">
                <a:tableStyleId>{5C22544A-7EE6-4342-B048-85BDC9FD1C3A}</a:tableStyleId>
              </a:tblPr>
              <a:tblGrid>
                <a:gridCol w="1585085">
                  <a:extLst>
                    <a:ext uri="{9D8B030D-6E8A-4147-A177-3AD203B41FA5}">
                      <a16:colId xmlns:a16="http://schemas.microsoft.com/office/drawing/2014/main" val="20000"/>
                    </a:ext>
                  </a:extLst>
                </a:gridCol>
                <a:gridCol w="2511170">
                  <a:extLst>
                    <a:ext uri="{9D8B030D-6E8A-4147-A177-3AD203B41FA5}">
                      <a16:colId xmlns:a16="http://schemas.microsoft.com/office/drawing/2014/main" val="20001"/>
                    </a:ext>
                  </a:extLst>
                </a:gridCol>
                <a:gridCol w="2627991">
                  <a:extLst>
                    <a:ext uri="{9D8B030D-6E8A-4147-A177-3AD203B41FA5}">
                      <a16:colId xmlns:a16="http://schemas.microsoft.com/office/drawing/2014/main" val="20002"/>
                    </a:ext>
                  </a:extLst>
                </a:gridCol>
              </a:tblGrid>
              <a:tr h="697964">
                <a:tc>
                  <a:txBody>
                    <a:bodyPr/>
                    <a:lstStyle/>
                    <a:p>
                      <a:pPr algn="ctr"/>
                      <a:endParaRPr kumimoji="1" lang="ja-JP" altLang="en-US" sz="4000" dirty="0">
                        <a:latin typeface="メイリオ" panose="020B0604030504040204" pitchFamily="50" charset="-128"/>
                        <a:ea typeface="メイリオ" panose="020B0604030504040204" pitchFamily="50" charset="-128"/>
                      </a:endParaRPr>
                    </a:p>
                  </a:txBody>
                  <a:tcPr anchor="ctr">
                    <a:solidFill>
                      <a:srgbClr val="788EBF"/>
                    </a:solidFill>
                  </a:tcPr>
                </a:tc>
                <a:tc>
                  <a:txBody>
                    <a:bodyPr/>
                    <a:lstStyle/>
                    <a:p>
                      <a:pPr algn="ctr"/>
                      <a:r>
                        <a:rPr kumimoji="1" lang="ja-JP" altLang="en-US" sz="2800" b="0" dirty="0">
                          <a:solidFill>
                            <a:schemeClr val="bg1"/>
                          </a:solidFill>
                          <a:latin typeface="メイリオ" panose="020B0604030504040204" pitchFamily="50" charset="-128"/>
                          <a:ea typeface="メイリオ" panose="020B0604030504040204" pitchFamily="50" charset="-128"/>
                        </a:rPr>
                        <a:t>金属</a:t>
                      </a:r>
                    </a:p>
                  </a:txBody>
                  <a:tcPr anchor="ctr">
                    <a:solidFill>
                      <a:srgbClr val="788EBF"/>
                    </a:solidFill>
                  </a:tcPr>
                </a:tc>
                <a:tc>
                  <a:txBody>
                    <a:bodyPr/>
                    <a:lstStyle/>
                    <a:p>
                      <a:pPr algn="ctr"/>
                      <a:r>
                        <a:rPr kumimoji="1" lang="ja-JP" altLang="en-US" sz="2800" dirty="0">
                          <a:solidFill>
                            <a:schemeClr val="bg1"/>
                          </a:solidFill>
                          <a:latin typeface="メイリオ" panose="020B0604030504040204" pitchFamily="50" charset="-128"/>
                          <a:ea typeface="メイリオ" panose="020B0604030504040204" pitchFamily="50" charset="-128"/>
                        </a:rPr>
                        <a:t>高分子</a:t>
                      </a:r>
                    </a:p>
                  </a:txBody>
                  <a:tcPr anchor="ctr">
                    <a:solidFill>
                      <a:srgbClr val="788EBF"/>
                    </a:solidFill>
                  </a:tcPr>
                </a:tc>
                <a:extLst>
                  <a:ext uri="{0D108BD9-81ED-4DB2-BD59-A6C34878D82A}">
                    <a16:rowId xmlns:a16="http://schemas.microsoft.com/office/drawing/2014/main" val="10000"/>
                  </a:ext>
                </a:extLst>
              </a:tr>
              <a:tr h="701040">
                <a:tc>
                  <a:txBody>
                    <a:bodyPr/>
                    <a:lstStyle/>
                    <a:p>
                      <a:pPr algn="ctr"/>
                      <a:r>
                        <a:rPr kumimoji="1" lang="ja-JP" altLang="en-US" sz="2000" dirty="0">
                          <a:latin typeface="メイリオ" panose="020B0604030504040204" pitchFamily="50" charset="-128"/>
                          <a:ea typeface="メイリオ" panose="020B0604030504040204" pitchFamily="50" charset="-128"/>
                        </a:rPr>
                        <a:t>熱伝導率</a:t>
                      </a:r>
                    </a:p>
                  </a:txBody>
                  <a:tcPr anchor="ctr"/>
                </a:tc>
                <a:tc>
                  <a:txBody>
                    <a:bodyPr/>
                    <a:lstStyle/>
                    <a:p>
                      <a:pPr algn="ctr"/>
                      <a:r>
                        <a:rPr kumimoji="1" lang="ja-JP" altLang="en-US" sz="2400" dirty="0">
                          <a:latin typeface="メイリオ" panose="020B0604030504040204" pitchFamily="50" charset="-128"/>
                          <a:ea typeface="メイリオ" panose="020B0604030504040204" pitchFamily="50" charset="-128"/>
                        </a:rPr>
                        <a:t>高い</a:t>
                      </a:r>
                    </a:p>
                  </a:txBody>
                  <a:tcPr anchor="ctr"/>
                </a:tc>
                <a:tc>
                  <a:txBody>
                    <a:bodyPr/>
                    <a:lstStyle/>
                    <a:p>
                      <a:pPr algn="ctr"/>
                      <a:r>
                        <a:rPr kumimoji="1" lang="ja-JP" altLang="en-US" sz="2400" b="1" dirty="0">
                          <a:latin typeface="メイリオ" panose="020B0604030504040204" pitchFamily="50" charset="-128"/>
                          <a:ea typeface="メイリオ" panose="020B0604030504040204" pitchFamily="50" charset="-128"/>
                        </a:rPr>
                        <a:t>低い</a:t>
                      </a:r>
                    </a:p>
                  </a:txBody>
                  <a:tcPr anchor="ctr"/>
                </a:tc>
                <a:extLst>
                  <a:ext uri="{0D108BD9-81ED-4DB2-BD59-A6C34878D82A}">
                    <a16:rowId xmlns:a16="http://schemas.microsoft.com/office/drawing/2014/main" val="10001"/>
                  </a:ext>
                </a:extLst>
              </a:tr>
              <a:tr h="701040">
                <a:tc>
                  <a:txBody>
                    <a:bodyPr/>
                    <a:lstStyle/>
                    <a:p>
                      <a:pPr algn="ctr"/>
                      <a:r>
                        <a:rPr kumimoji="1" lang="ja-JP" altLang="en-US" sz="2000" dirty="0">
                          <a:latin typeface="メイリオ" panose="020B0604030504040204" pitchFamily="50" charset="-128"/>
                          <a:ea typeface="メイリオ" panose="020B0604030504040204" pitchFamily="50" charset="-128"/>
                        </a:rPr>
                        <a:t>引張強さ</a:t>
                      </a:r>
                    </a:p>
                  </a:txBody>
                  <a:tcPr anchor="ctr"/>
                </a:tc>
                <a:tc>
                  <a:txBody>
                    <a:bodyPr/>
                    <a:lstStyle/>
                    <a:p>
                      <a:pPr algn="ctr"/>
                      <a:r>
                        <a:rPr kumimoji="1" lang="ja-JP" altLang="en-US" sz="2400" dirty="0">
                          <a:latin typeface="メイリオ" panose="020B0604030504040204" pitchFamily="50" charset="-128"/>
                          <a:ea typeface="メイリオ" panose="020B0604030504040204" pitchFamily="50" charset="-128"/>
                        </a:rPr>
                        <a:t>高い</a:t>
                      </a:r>
                    </a:p>
                  </a:txBody>
                  <a:tcPr anchor="ctr"/>
                </a:tc>
                <a:tc>
                  <a:txBody>
                    <a:bodyPr/>
                    <a:lstStyle/>
                    <a:p>
                      <a:pPr algn="ctr"/>
                      <a:r>
                        <a:rPr kumimoji="1" lang="ja-JP" altLang="en-US" sz="2400" b="1" dirty="0">
                          <a:latin typeface="メイリオ" panose="020B0604030504040204" pitchFamily="50" charset="-128"/>
                          <a:ea typeface="メイリオ" panose="020B0604030504040204" pitchFamily="50" charset="-128"/>
                        </a:rPr>
                        <a:t>低い</a:t>
                      </a:r>
                    </a:p>
                  </a:txBody>
                  <a:tcPr anchor="ctr"/>
                </a:tc>
                <a:extLst>
                  <a:ext uri="{0D108BD9-81ED-4DB2-BD59-A6C34878D82A}">
                    <a16:rowId xmlns:a16="http://schemas.microsoft.com/office/drawing/2014/main" val="10002"/>
                  </a:ext>
                </a:extLst>
              </a:tr>
              <a:tr h="701040">
                <a:tc>
                  <a:txBody>
                    <a:bodyPr/>
                    <a:lstStyle/>
                    <a:p>
                      <a:pPr algn="ctr"/>
                      <a:r>
                        <a:rPr kumimoji="1" lang="ja-JP" altLang="en-US" sz="2000" dirty="0">
                          <a:latin typeface="メイリオ" panose="020B0604030504040204" pitchFamily="50" charset="-128"/>
                          <a:ea typeface="メイリオ" panose="020B0604030504040204" pitchFamily="50" charset="-128"/>
                        </a:rPr>
                        <a:t>比重</a:t>
                      </a:r>
                    </a:p>
                  </a:txBody>
                  <a:tcPr anchor="ctr"/>
                </a:tc>
                <a:tc>
                  <a:txBody>
                    <a:bodyPr/>
                    <a:lstStyle/>
                    <a:p>
                      <a:pPr algn="ctr"/>
                      <a:r>
                        <a:rPr kumimoji="1" lang="ja-JP" altLang="en-US" sz="2400" dirty="0">
                          <a:latin typeface="メイリオ" panose="020B0604030504040204" pitchFamily="50" charset="-128"/>
                          <a:ea typeface="メイリオ" panose="020B0604030504040204" pitchFamily="50" charset="-128"/>
                        </a:rPr>
                        <a:t>高い</a:t>
                      </a:r>
                    </a:p>
                  </a:txBody>
                  <a:tcPr anchor="ctr"/>
                </a:tc>
                <a:tc>
                  <a:txBody>
                    <a:bodyPr/>
                    <a:lstStyle/>
                    <a:p>
                      <a:pPr algn="ctr"/>
                      <a:r>
                        <a:rPr kumimoji="1" lang="ja-JP" altLang="en-US" sz="2400" b="1">
                          <a:latin typeface="メイリオ" panose="020B0604030504040204" pitchFamily="50" charset="-128"/>
                          <a:ea typeface="メイリオ" panose="020B0604030504040204" pitchFamily="50" charset="-128"/>
                        </a:rPr>
                        <a:t>低い</a:t>
                      </a:r>
                      <a:endParaRPr kumimoji="1" lang="ja-JP" altLang="en-US" sz="2400" b="1" dirty="0">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003"/>
                  </a:ext>
                </a:extLst>
              </a:tr>
              <a:tr h="701040">
                <a:tc>
                  <a:txBody>
                    <a:bodyPr/>
                    <a:lstStyle/>
                    <a:p>
                      <a:pPr algn="ctr"/>
                      <a:r>
                        <a:rPr kumimoji="1" lang="ja-JP" altLang="en-US" sz="2000" dirty="0">
                          <a:latin typeface="メイリオ" panose="020B0604030504040204" pitchFamily="50" charset="-128"/>
                          <a:ea typeface="メイリオ" panose="020B0604030504040204" pitchFamily="50" charset="-128"/>
                        </a:rPr>
                        <a:t>酸に対する腐食性</a:t>
                      </a:r>
                    </a:p>
                  </a:txBody>
                  <a:tcPr anchor="ctr"/>
                </a:tc>
                <a:tc>
                  <a:txBody>
                    <a:bodyPr/>
                    <a:lstStyle/>
                    <a:p>
                      <a:pPr algn="ctr"/>
                      <a:r>
                        <a:rPr kumimoji="1" lang="ja-JP" altLang="en-US" sz="2400" dirty="0">
                          <a:latin typeface="メイリオ" panose="020B0604030504040204" pitchFamily="50" charset="-128"/>
                          <a:ea typeface="メイリオ" panose="020B0604030504040204" pitchFamily="50" charset="-128"/>
                        </a:rPr>
                        <a:t>低い</a:t>
                      </a:r>
                    </a:p>
                  </a:txBody>
                  <a:tcPr anchor="ctr"/>
                </a:tc>
                <a:tc>
                  <a:txBody>
                    <a:bodyPr/>
                    <a:lstStyle/>
                    <a:p>
                      <a:pPr algn="ctr"/>
                      <a:r>
                        <a:rPr kumimoji="1" lang="ja-JP" altLang="en-US" sz="2400" b="1" dirty="0">
                          <a:latin typeface="メイリオ" panose="020B0604030504040204" pitchFamily="50" charset="-128"/>
                          <a:ea typeface="メイリオ" panose="020B0604030504040204" pitchFamily="50" charset="-128"/>
                        </a:rPr>
                        <a:t>高い</a:t>
                      </a:r>
                    </a:p>
                  </a:txBody>
                  <a:tcPr anchor="ctr"/>
                </a:tc>
                <a:extLst>
                  <a:ext uri="{0D108BD9-81ED-4DB2-BD59-A6C34878D82A}">
                    <a16:rowId xmlns:a16="http://schemas.microsoft.com/office/drawing/2014/main" val="10004"/>
                  </a:ext>
                </a:extLst>
              </a:tr>
              <a:tr h="701040">
                <a:tc>
                  <a:txBody>
                    <a:bodyPr/>
                    <a:lstStyle/>
                    <a:p>
                      <a:pPr algn="ctr"/>
                      <a:r>
                        <a:rPr kumimoji="1" lang="ja-JP" altLang="en-US" sz="2000" dirty="0">
                          <a:latin typeface="メイリオ" panose="020B0604030504040204" pitchFamily="50" charset="-128"/>
                          <a:ea typeface="メイリオ" panose="020B0604030504040204" pitchFamily="50" charset="-128"/>
                        </a:rPr>
                        <a:t>紫外線耐性</a:t>
                      </a:r>
                    </a:p>
                  </a:txBody>
                  <a:tcPr anchor="ctr"/>
                </a:tc>
                <a:tc>
                  <a:txBody>
                    <a:bodyPr/>
                    <a:lstStyle/>
                    <a:p>
                      <a:pPr algn="ctr"/>
                      <a:r>
                        <a:rPr kumimoji="1" lang="ja-JP" altLang="en-US" sz="2400" dirty="0">
                          <a:latin typeface="メイリオ" panose="020B0604030504040204" pitchFamily="50" charset="-128"/>
                          <a:ea typeface="メイリオ" panose="020B0604030504040204" pitchFamily="50" charset="-128"/>
                        </a:rPr>
                        <a:t>高い</a:t>
                      </a:r>
                    </a:p>
                  </a:txBody>
                  <a:tcPr anchor="ctr"/>
                </a:tc>
                <a:tc>
                  <a:txBody>
                    <a:bodyPr/>
                    <a:lstStyle/>
                    <a:p>
                      <a:pPr algn="ctr"/>
                      <a:r>
                        <a:rPr kumimoji="1" lang="ja-JP" altLang="en-US" sz="2400" b="1" dirty="0">
                          <a:latin typeface="メイリオ" panose="020B0604030504040204" pitchFamily="50" charset="-128"/>
                          <a:ea typeface="メイリオ" panose="020B0604030504040204" pitchFamily="50" charset="-128"/>
                        </a:rPr>
                        <a:t>低い</a:t>
                      </a:r>
                    </a:p>
                  </a:txBody>
                  <a:tcPr anchor="ctr"/>
                </a:tc>
                <a:extLst>
                  <a:ext uri="{0D108BD9-81ED-4DB2-BD59-A6C34878D82A}">
                    <a16:rowId xmlns:a16="http://schemas.microsoft.com/office/drawing/2014/main" val="10005"/>
                  </a:ext>
                </a:extLst>
              </a:tr>
            </a:tbl>
          </a:graphicData>
        </a:graphic>
      </p:graphicFrame>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683542" y="1608787"/>
            <a:ext cx="10515600" cy="103850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dirty="0">
                <a:solidFill>
                  <a:srgbClr val="333333"/>
                </a:solidFill>
                <a:latin typeface="Hiragino Kaku Gothic ProN"/>
              </a:rPr>
              <a:t>高分子材料</a:t>
            </a:r>
            <a:r>
              <a:rPr lang="ja-JP" altLang="en-US" dirty="0">
                <a:solidFill>
                  <a:srgbClr val="333333"/>
                </a:solidFill>
                <a:latin typeface="Hiragino Kaku Gothic ProN"/>
              </a:rPr>
              <a:t>：きわめて分子量の大きい分子でできた材料</a:t>
            </a:r>
            <a:endParaRPr lang="en-US" altLang="ja-JP" dirty="0">
              <a:solidFill>
                <a:srgbClr val="333333"/>
              </a:solidFill>
              <a:latin typeface="Hiragino Kaku Gothic ProN"/>
            </a:endParaRPr>
          </a:p>
          <a:p>
            <a:pPr marL="0" indent="0">
              <a:buFont typeface="Arial" panose="020B0604020202020204" pitchFamily="34" charset="0"/>
              <a:buNone/>
            </a:pPr>
            <a:r>
              <a:rPr lang="ja-JP" altLang="en-US" dirty="0">
                <a:solidFill>
                  <a:srgbClr val="333333"/>
                </a:solidFill>
                <a:latin typeface="Hiragino Kaku Gothic ProN"/>
              </a:rPr>
              <a:t>例）プラスチックやゴム</a:t>
            </a:r>
            <a:endParaRPr lang="ja-JP" altLang="en-US" sz="2000" dirty="0"/>
          </a:p>
        </p:txBody>
      </p:sp>
      <p:sp>
        <p:nvSpPr>
          <p:cNvPr id="12" name="テキスト ボックス 11">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高分子材料</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4"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7482053" y="3513783"/>
            <a:ext cx="2518470" cy="48935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solidFill>
                  <a:srgbClr val="333333"/>
                </a:solidFill>
                <a:latin typeface="Hiragino Kaku Gothic ProN"/>
              </a:rPr>
              <a:t>⇒フライパンは金属</a:t>
            </a:r>
            <a:endParaRPr lang="en-US" altLang="ja-JP" sz="2000" dirty="0">
              <a:solidFill>
                <a:srgbClr val="333333"/>
              </a:solidFill>
              <a:latin typeface="Hiragino Kaku Gothic ProN"/>
            </a:endParaRPr>
          </a:p>
        </p:txBody>
      </p:sp>
      <p:sp>
        <p:nvSpPr>
          <p:cNvPr id="15"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7482053" y="4150391"/>
            <a:ext cx="3259250" cy="48935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solidFill>
                  <a:srgbClr val="333333"/>
                </a:solidFill>
                <a:latin typeface="Hiragino Kaku Gothic ProN"/>
              </a:rPr>
              <a:t>⇒ゴムは伸ばすと切れる</a:t>
            </a:r>
            <a:endParaRPr lang="en-US" altLang="ja-JP" sz="2000" dirty="0">
              <a:solidFill>
                <a:srgbClr val="333333"/>
              </a:solidFill>
              <a:latin typeface="Hiragino Kaku Gothic ProN"/>
            </a:endParaRPr>
          </a:p>
        </p:txBody>
      </p:sp>
      <p:sp>
        <p:nvSpPr>
          <p:cNvPr id="16"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7482052" y="4810148"/>
            <a:ext cx="3039331" cy="48935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solidFill>
                  <a:srgbClr val="333333"/>
                </a:solidFill>
                <a:latin typeface="Hiragino Kaku Gothic ProN"/>
              </a:rPr>
              <a:t>⇒プラスチックは軽い</a:t>
            </a:r>
            <a:endParaRPr lang="en-US" altLang="ja-JP" sz="2000" dirty="0">
              <a:solidFill>
                <a:srgbClr val="333333"/>
              </a:solidFill>
              <a:latin typeface="Hiragino Kaku Gothic ProN"/>
            </a:endParaRPr>
          </a:p>
        </p:txBody>
      </p:sp>
      <p:sp>
        <p:nvSpPr>
          <p:cNvPr id="21"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7482052" y="5550930"/>
            <a:ext cx="3717089" cy="48935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solidFill>
                  <a:srgbClr val="333333"/>
                </a:solidFill>
                <a:latin typeface="Hiragino Kaku Gothic ProN"/>
              </a:rPr>
              <a:t>⇒鉄が酸化してさびる</a:t>
            </a:r>
            <a:endParaRPr lang="en-US" altLang="ja-JP" sz="2000" dirty="0">
              <a:solidFill>
                <a:srgbClr val="333333"/>
              </a:solidFill>
              <a:latin typeface="Hiragino Kaku Gothic ProN"/>
            </a:endParaRPr>
          </a:p>
        </p:txBody>
      </p:sp>
      <p:sp>
        <p:nvSpPr>
          <p:cNvPr id="23"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7482053" y="6268558"/>
            <a:ext cx="3537042" cy="48935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2000" dirty="0">
                <a:solidFill>
                  <a:srgbClr val="333333"/>
                </a:solidFill>
                <a:latin typeface="Hiragino Kaku Gothic ProN"/>
              </a:rPr>
              <a:t>⇒プラスチックの黄ばみ</a:t>
            </a:r>
            <a:endParaRPr lang="en-US" altLang="ja-JP" sz="2000" dirty="0">
              <a:solidFill>
                <a:srgbClr val="333333"/>
              </a:solidFill>
              <a:latin typeface="Hiragino Kaku Gothic ProN"/>
            </a:endParaRPr>
          </a:p>
        </p:txBody>
      </p:sp>
      <p:sp>
        <p:nvSpPr>
          <p:cNvPr id="24"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7482053" y="2761429"/>
            <a:ext cx="2518470" cy="48935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en-US" altLang="ja-JP" sz="2000" dirty="0">
                <a:solidFill>
                  <a:srgbClr val="333333"/>
                </a:solidFill>
                <a:latin typeface="Hiragino Kaku Gothic ProN"/>
              </a:rPr>
              <a:t>【</a:t>
            </a:r>
            <a:r>
              <a:rPr lang="ja-JP" altLang="en-US" sz="2000" dirty="0">
                <a:solidFill>
                  <a:srgbClr val="333333"/>
                </a:solidFill>
                <a:latin typeface="Hiragino Kaku Gothic ProN"/>
              </a:rPr>
              <a:t>イメージ</a:t>
            </a:r>
            <a:r>
              <a:rPr lang="en-US" altLang="ja-JP" sz="2000" dirty="0">
                <a:solidFill>
                  <a:srgbClr val="333333"/>
                </a:solidFill>
                <a:latin typeface="Hiragino Kaku Gothic ProN"/>
              </a:rPr>
              <a:t>】</a:t>
            </a:r>
          </a:p>
        </p:txBody>
      </p:sp>
      <p:sp>
        <p:nvSpPr>
          <p:cNvPr id="26"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part7</a:t>
            </a:r>
            <a:r>
              <a:rPr kumimoji="1" lang="ja-JP" altLang="en-US" dirty="0"/>
              <a:t>　</a:t>
            </a:r>
            <a:r>
              <a:rPr lang="ja-JP" altLang="en-US" dirty="0"/>
              <a:t>材料</a:t>
            </a:r>
            <a:endParaRPr kumimoji="1" lang="ja-JP" altLang="en-US" dirty="0"/>
          </a:p>
        </p:txBody>
      </p:sp>
    </p:spTree>
    <p:extLst>
      <p:ext uri="{BB962C8B-B14F-4D97-AF65-F5344CB8AC3E}">
        <p14:creationId xmlns:p14="http://schemas.microsoft.com/office/powerpoint/2010/main" val="16829440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710400" y="3105835"/>
            <a:ext cx="10736961" cy="1631216"/>
          </a:xfrm>
          <a:prstGeom prst="rect">
            <a:avLst/>
          </a:prstGeom>
        </p:spPr>
        <p:txBody>
          <a:bodyPr wrap="square">
            <a:spAutoFit/>
          </a:bodyPr>
          <a:lstStyle/>
          <a:p>
            <a:r>
              <a:rPr lang="ja-JP" altLang="en-US" sz="3200" dirty="0">
                <a:latin typeface="メイリオ" panose="020B0604030504040204" pitchFamily="50" charset="-128"/>
                <a:ea typeface="メイリオ" panose="020B0604030504040204" pitchFamily="50" charset="-128"/>
              </a:rPr>
              <a:t>高分子材料は、金属材料に比べて、熱伝導率が小さい</a:t>
            </a:r>
            <a:endParaRPr lang="en-US" altLang="ja-JP" sz="3200" dirty="0">
              <a:latin typeface="メイリオ" panose="020B0604030504040204" pitchFamily="50" charset="-128"/>
              <a:ea typeface="メイリオ" panose="020B0604030504040204" pitchFamily="50" charset="-128"/>
            </a:endParaRPr>
          </a:p>
          <a:p>
            <a:endParaRPr lang="en-US" altLang="ja-JP" sz="3200" dirty="0">
              <a:latin typeface="メイリオ" panose="020B0604030504040204" pitchFamily="50" charset="-128"/>
              <a:ea typeface="メイリオ" panose="020B0604030504040204" pitchFamily="50" charset="-128"/>
            </a:endParaRPr>
          </a:p>
          <a:p>
            <a:r>
              <a:rPr lang="ja-JP" altLang="en-US" sz="3200" i="0" dirty="0">
                <a:solidFill>
                  <a:srgbClr val="333333"/>
                </a:solidFill>
                <a:effectLst/>
                <a:latin typeface="メイリオ" panose="020B0604030504040204" pitchFamily="50" charset="-128"/>
                <a:ea typeface="メイリオ" panose="020B0604030504040204" pitchFamily="50" charset="-128"/>
              </a:rPr>
              <a:t>高分子材料は金属材料に比べて引張強さが小さい</a:t>
            </a:r>
            <a:endParaRPr lang="ja-JP" altLang="en-US" sz="3200" dirty="0">
              <a:latin typeface="メイリオ" panose="020B0604030504040204" pitchFamily="50" charset="-128"/>
              <a:ea typeface="メイリオ" panose="020B0604030504040204" pitchFamily="50" charset="-128"/>
            </a:endParaRPr>
          </a:p>
        </p:txBody>
      </p:sp>
      <p:sp>
        <p:nvSpPr>
          <p:cNvPr id="8" name="正方形/長方形 7">
            <a:extLst>
              <a:ext uri="{FF2B5EF4-FFF2-40B4-BE49-F238E27FC236}">
                <a16:creationId xmlns:a16="http://schemas.microsoft.com/office/drawing/2014/main" id="{262AE8D5-5790-4496-A6B1-E2FA77C014AB}"/>
              </a:ext>
            </a:extLst>
          </p:cNvPr>
          <p:cNvSpPr/>
          <p:nvPr/>
        </p:nvSpPr>
        <p:spPr>
          <a:xfrm>
            <a:off x="9302197" y="3082686"/>
            <a:ext cx="1369661" cy="527033"/>
          </a:xfrm>
          <a:prstGeom prst="rect">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part7</a:t>
            </a:r>
            <a:r>
              <a:rPr kumimoji="1" lang="ja-JP" altLang="en-US" dirty="0"/>
              <a:t>　</a:t>
            </a:r>
            <a:r>
              <a:rPr lang="ja-JP" altLang="en-US" dirty="0"/>
              <a:t>材料</a:t>
            </a:r>
            <a:endParaRPr kumimoji="1" lang="ja-JP" altLang="en-US" dirty="0"/>
          </a:p>
        </p:txBody>
      </p:sp>
      <p:sp>
        <p:nvSpPr>
          <p:cNvPr id="13" name="テキスト ボックス 12">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高分子材料</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9" name="正方形/長方形 8">
            <a:extLst>
              <a:ext uri="{FF2B5EF4-FFF2-40B4-BE49-F238E27FC236}">
                <a16:creationId xmlns:a16="http://schemas.microsoft.com/office/drawing/2014/main" id="{6153DA0E-BFF3-46ED-9898-4DB9FD70C7DC}"/>
              </a:ext>
            </a:extLst>
          </p:cNvPr>
          <p:cNvSpPr/>
          <p:nvPr/>
        </p:nvSpPr>
        <p:spPr>
          <a:xfrm>
            <a:off x="8474883" y="4063857"/>
            <a:ext cx="1369661" cy="527033"/>
          </a:xfrm>
          <a:prstGeom prst="rect">
            <a:avLst/>
          </a:prstGeom>
          <a:solidFill>
            <a:srgbClr val="CAD7E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50489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9"/>
                                        </p:tgtEl>
                                      </p:cBhvr>
                                    </p:animEffect>
                                    <p:set>
                                      <p:cBhvr>
                                        <p:cTn id="12"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5DBCDEF-5773-4AC2-BB29-B0B712867A18}"/>
              </a:ext>
            </a:extLst>
          </p:cNvPr>
          <p:cNvSpPr>
            <a:spLocks noGrp="1"/>
          </p:cNvSpPr>
          <p:nvPr>
            <p:ph type="title"/>
          </p:nvPr>
        </p:nvSpPr>
        <p:spPr/>
        <p:txBody>
          <a:bodyPr/>
          <a:lstStyle/>
          <a:p>
            <a:endParaRPr kumimoji="1" lang="ja-JP" altLang="en-US"/>
          </a:p>
        </p:txBody>
      </p:sp>
      <p:sp>
        <p:nvSpPr>
          <p:cNvPr id="4" name="コンテンツ プレースホルダー 2">
            <a:extLst>
              <a:ext uri="{FF2B5EF4-FFF2-40B4-BE49-F238E27FC236}">
                <a16:creationId xmlns:a16="http://schemas.microsoft.com/office/drawing/2014/main" id="{81E56D8E-6906-4467-833D-F7D1669DAF70}"/>
              </a:ext>
            </a:extLst>
          </p:cNvPr>
          <p:cNvSpPr txBox="1">
            <a:spLocks/>
          </p:cNvSpPr>
          <p:nvPr/>
        </p:nvSpPr>
        <p:spPr bwMode="auto">
          <a:xfrm>
            <a:off x="2223538" y="2421900"/>
            <a:ext cx="11882095" cy="2146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eaLnBrk="1" hangingPunct="1">
              <a:buFont typeface="Arial" charset="0"/>
              <a:buNone/>
            </a:pPr>
            <a:r>
              <a:rPr lang="ja-JP" altLang="en-US" sz="5400" dirty="0">
                <a:latin typeface="メイリオ" panose="020B0604030504040204" pitchFamily="50" charset="-128"/>
                <a:ea typeface="メイリオ" panose="020B0604030504040204" pitchFamily="50" charset="-128"/>
              </a:rPr>
              <a:t>以上です</a:t>
            </a:r>
            <a:endParaRPr lang="en-US" altLang="ja-JP" sz="5400" dirty="0">
              <a:latin typeface="メイリオ" panose="020B0604030504040204" pitchFamily="50" charset="-128"/>
              <a:ea typeface="メイリオ" panose="020B0604030504040204" pitchFamily="50" charset="-128"/>
            </a:endParaRPr>
          </a:p>
          <a:p>
            <a:pPr eaLnBrk="1" hangingPunct="1">
              <a:buFont typeface="Arial" charset="0"/>
              <a:buNone/>
            </a:pPr>
            <a:r>
              <a:rPr lang="ja-JP" altLang="en-US" sz="5400" dirty="0">
                <a:latin typeface="メイリオ" panose="020B0604030504040204" pitchFamily="50" charset="-128"/>
                <a:ea typeface="メイリオ" panose="020B0604030504040204" pitchFamily="50" charset="-128"/>
              </a:rPr>
              <a:t>勉強お疲れさまでした！</a:t>
            </a:r>
            <a:endParaRPr lang="en-US" altLang="ja-JP" sz="54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0242210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コンテンツ プレースホルダー 5">
            <a:extLst>
              <a:ext uri="{FF2B5EF4-FFF2-40B4-BE49-F238E27FC236}">
                <a16:creationId xmlns:a16="http://schemas.microsoft.com/office/drawing/2014/main" id="{4FA10CB4-17D9-44E6-8B87-8BE37411EB7F}"/>
              </a:ext>
            </a:extLst>
          </p:cNvPr>
          <p:cNvSpPr>
            <a:spLocks noGrp="1"/>
          </p:cNvSpPr>
          <p:nvPr>
            <p:ph idx="1"/>
          </p:nvPr>
        </p:nvSpPr>
        <p:spPr>
          <a:xfrm>
            <a:off x="3524755" y="2111947"/>
            <a:ext cx="5395387" cy="584775"/>
          </a:xfrm>
        </p:spPr>
        <p:txBody>
          <a:bodyPr>
            <a:normAutofit fontScale="92500" lnSpcReduction="10000"/>
          </a:bodyPr>
          <a:lstStyle/>
          <a:p>
            <a:pPr marL="0" indent="0">
              <a:buNone/>
            </a:pPr>
            <a:r>
              <a:rPr lang="ja-JP" altLang="en-US" sz="4000" b="0" i="0" dirty="0">
                <a:solidFill>
                  <a:srgbClr val="333333"/>
                </a:solidFill>
                <a:effectLst/>
                <a:latin typeface="Hiragino Kaku Gothic ProN"/>
              </a:rPr>
              <a:t>解説動画はこちら！</a:t>
            </a:r>
            <a:endParaRPr lang="ja-JP" altLang="en-US" sz="3200" dirty="0"/>
          </a:p>
        </p:txBody>
      </p:sp>
      <p:sp>
        <p:nvSpPr>
          <p:cNvPr id="11" name="コンテンツ プレースホルダー 5">
            <a:extLst>
              <a:ext uri="{FF2B5EF4-FFF2-40B4-BE49-F238E27FC236}">
                <a16:creationId xmlns:a16="http://schemas.microsoft.com/office/drawing/2014/main" id="{22CD5BBB-3B4B-4D59-B3B1-216D27ED0043}"/>
              </a:ext>
            </a:extLst>
          </p:cNvPr>
          <p:cNvSpPr txBox="1">
            <a:spLocks/>
          </p:cNvSpPr>
          <p:nvPr/>
        </p:nvSpPr>
        <p:spPr>
          <a:xfrm>
            <a:off x="2623692" y="5115722"/>
            <a:ext cx="6344815" cy="661354"/>
          </a:xfrm>
          <a:prstGeom prst="rect">
            <a:avLst/>
          </a:prstGeom>
          <a:solidFill>
            <a:srgbClr val="D4DFF1"/>
          </a:solidFill>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lgn="ctr">
              <a:buFont typeface="Arial" panose="020B0604020202020204" pitchFamily="34" charset="0"/>
              <a:buNone/>
            </a:pPr>
            <a:r>
              <a:rPr lang="ja-JP" altLang="en-US" sz="4000" dirty="0">
                <a:solidFill>
                  <a:srgbClr val="333333"/>
                </a:solidFill>
                <a:latin typeface="Hiragino Kaku Gothic ProN"/>
              </a:rPr>
              <a:t>スマホで予習・復習しよう！</a:t>
            </a:r>
            <a:endParaRPr lang="ja-JP" altLang="en-US" sz="3200" dirty="0"/>
          </a:p>
        </p:txBody>
      </p:sp>
      <p:pic>
        <p:nvPicPr>
          <p:cNvPr id="2" name="Picture 2">
            <a:extLst>
              <a:ext uri="{FF2B5EF4-FFF2-40B4-BE49-F238E27FC236}">
                <a16:creationId xmlns:a16="http://schemas.microsoft.com/office/drawing/2014/main" id="{F2AB61B1-B166-48F9-8A8F-35996F0943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93723" y="2510971"/>
            <a:ext cx="2604751" cy="26047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0972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ABE34D-4D57-4C6B-99E6-F6A776E57EC1}"/>
              </a:ext>
            </a:extLst>
          </p:cNvPr>
          <p:cNvSpPr>
            <a:spLocks noGrp="1"/>
          </p:cNvSpPr>
          <p:nvPr>
            <p:ph type="title"/>
          </p:nvPr>
        </p:nvSpPr>
        <p:spPr/>
        <p:txBody>
          <a:bodyPr/>
          <a:lstStyle/>
          <a:p>
            <a:r>
              <a:rPr kumimoji="1" lang="ja-JP" altLang="en-US" dirty="0"/>
              <a:t>基礎　</a:t>
            </a:r>
            <a:r>
              <a:rPr kumimoji="1" lang="en-US" altLang="ja-JP" dirty="0"/>
              <a:t>part7</a:t>
            </a:r>
            <a:r>
              <a:rPr kumimoji="1" lang="ja-JP" altLang="en-US" dirty="0"/>
              <a:t>　</a:t>
            </a:r>
            <a:r>
              <a:rPr lang="ja-JP" altLang="en-US" dirty="0"/>
              <a:t>材料</a:t>
            </a:r>
            <a:endParaRPr kumimoji="1"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応力とひずみ</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7"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204646" y="1745177"/>
            <a:ext cx="11870813" cy="1023089"/>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200" b="1" i="0" dirty="0">
                <a:solidFill>
                  <a:srgbClr val="333333"/>
                </a:solidFill>
                <a:effectLst/>
                <a:latin typeface="Hiragino Kaku Gothic ProN"/>
              </a:rPr>
              <a:t>応力</a:t>
            </a:r>
            <a:r>
              <a:rPr lang="ja-JP" altLang="en-US" sz="3200" b="0" i="0" dirty="0">
                <a:solidFill>
                  <a:srgbClr val="333333"/>
                </a:solidFill>
                <a:effectLst/>
                <a:latin typeface="Hiragino Kaku Gothic ProN"/>
              </a:rPr>
              <a:t>：物体の内部に生じる力の大きさや作用方向を</a:t>
            </a:r>
            <a:endParaRPr lang="en-US" altLang="ja-JP" sz="3200" b="0" i="0" dirty="0">
              <a:solidFill>
                <a:srgbClr val="333333"/>
              </a:solidFill>
              <a:effectLst/>
              <a:latin typeface="Hiragino Kaku Gothic ProN"/>
            </a:endParaRPr>
          </a:p>
          <a:p>
            <a:pPr marL="0" indent="0">
              <a:buFont typeface="Arial" panose="020B0604020202020204" pitchFamily="34" charset="0"/>
              <a:buNone/>
            </a:pPr>
            <a:r>
              <a:rPr lang="ja-JP" altLang="en-US" sz="3200" b="0" i="0" dirty="0">
                <a:solidFill>
                  <a:srgbClr val="333333"/>
                </a:solidFill>
                <a:effectLst/>
                <a:latin typeface="Hiragino Kaku Gothic ProN"/>
              </a:rPr>
              <a:t>　　　表現するために用いられる物質量</a:t>
            </a:r>
            <a:endParaRPr lang="ja-JP" altLang="en-US" sz="2000" dirty="0"/>
          </a:p>
        </p:txBody>
      </p:sp>
      <p:sp>
        <p:nvSpPr>
          <p:cNvPr id="18" name="コンテンツ プレースホルダー 5">
            <a:extLst>
              <a:ext uri="{FF2B5EF4-FFF2-40B4-BE49-F238E27FC236}">
                <a16:creationId xmlns:a16="http://schemas.microsoft.com/office/drawing/2014/main" id="{6B31834D-3CB7-490D-B7FB-7179DBBE79F3}"/>
              </a:ext>
            </a:extLst>
          </p:cNvPr>
          <p:cNvSpPr txBox="1">
            <a:spLocks/>
          </p:cNvSpPr>
          <p:nvPr/>
        </p:nvSpPr>
        <p:spPr>
          <a:xfrm>
            <a:off x="1086165" y="2822143"/>
            <a:ext cx="7893289" cy="1549320"/>
          </a:xfrm>
          <a:prstGeom prst="rect">
            <a:avLst/>
          </a:prstGeom>
          <a:solidFill>
            <a:srgbClr val="F1F3F6"/>
          </a:solidFill>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dirty="0">
                <a:solidFill>
                  <a:schemeClr val="accent1">
                    <a:lumMod val="75000"/>
                  </a:schemeClr>
                </a:solidFill>
              </a:rPr>
              <a:t>計算式</a:t>
            </a:r>
            <a:endParaRPr lang="en-US" altLang="ja-JP" b="1" dirty="0">
              <a:solidFill>
                <a:schemeClr val="accent1">
                  <a:lumMod val="75000"/>
                </a:schemeClr>
              </a:solidFill>
            </a:endParaRPr>
          </a:p>
          <a:p>
            <a:pPr marL="0" indent="0">
              <a:buFont typeface="Arial" panose="020B0604020202020204" pitchFamily="34" charset="0"/>
              <a:buNone/>
            </a:pPr>
            <a:r>
              <a:rPr lang="ja-JP" altLang="en-US" b="1" dirty="0">
                <a:solidFill>
                  <a:schemeClr val="accent1">
                    <a:lumMod val="75000"/>
                  </a:schemeClr>
                </a:solidFill>
              </a:rPr>
              <a:t>応力（</a:t>
            </a:r>
            <a:r>
              <a:rPr lang="en-US" altLang="ja-JP" b="1" dirty="0">
                <a:solidFill>
                  <a:schemeClr val="accent1">
                    <a:lumMod val="75000"/>
                  </a:schemeClr>
                </a:solidFill>
              </a:rPr>
              <a:t>σ</a:t>
            </a:r>
            <a:r>
              <a:rPr lang="ja-JP" altLang="en-US" b="1" dirty="0">
                <a:solidFill>
                  <a:schemeClr val="accent1">
                    <a:lumMod val="75000"/>
                  </a:schemeClr>
                </a:solidFill>
              </a:rPr>
              <a:t>）＝</a:t>
            </a:r>
            <a:r>
              <a:rPr lang="en-US" altLang="ja-JP" b="1" dirty="0">
                <a:solidFill>
                  <a:schemeClr val="accent1">
                    <a:lumMod val="75000"/>
                  </a:schemeClr>
                </a:solidFill>
              </a:rPr>
              <a:t>P</a:t>
            </a:r>
            <a:r>
              <a:rPr lang="ja-JP" altLang="en-US" b="1" dirty="0">
                <a:solidFill>
                  <a:schemeClr val="accent1">
                    <a:lumMod val="75000"/>
                  </a:schemeClr>
                </a:solidFill>
              </a:rPr>
              <a:t>／</a:t>
            </a:r>
            <a:r>
              <a:rPr lang="en-US" altLang="ja-JP" b="1" dirty="0">
                <a:solidFill>
                  <a:schemeClr val="accent1">
                    <a:lumMod val="75000"/>
                  </a:schemeClr>
                </a:solidFill>
              </a:rPr>
              <a:t>A</a:t>
            </a:r>
          </a:p>
          <a:p>
            <a:pPr marL="0" indent="0">
              <a:buFont typeface="Arial" panose="020B0604020202020204" pitchFamily="34" charset="0"/>
              <a:buNone/>
            </a:pPr>
            <a:r>
              <a:rPr lang="en-US" altLang="ja-JP" b="1" dirty="0"/>
              <a:t>σ</a:t>
            </a:r>
            <a:r>
              <a:rPr lang="ja-JP" altLang="en-US" b="1" dirty="0"/>
              <a:t>（シグマ）：応力　</a:t>
            </a:r>
            <a:r>
              <a:rPr lang="en-US" altLang="ja-JP" b="1" dirty="0"/>
              <a:t>P</a:t>
            </a:r>
            <a:r>
              <a:rPr lang="ja-JP" altLang="en-US" b="1" dirty="0"/>
              <a:t>：力　</a:t>
            </a:r>
            <a:r>
              <a:rPr lang="en-US" altLang="ja-JP" b="1" dirty="0"/>
              <a:t>A</a:t>
            </a:r>
            <a:r>
              <a:rPr lang="ja-JP" altLang="en-US" b="1" dirty="0"/>
              <a:t>：原断面積</a:t>
            </a:r>
            <a:endParaRPr lang="en-US" altLang="ja-JP" b="1" dirty="0"/>
          </a:p>
        </p:txBody>
      </p:sp>
      <p:sp>
        <p:nvSpPr>
          <p:cNvPr id="14" name="コンテンツ プレースホルダー 5">
            <a:extLst>
              <a:ext uri="{FF2B5EF4-FFF2-40B4-BE49-F238E27FC236}">
                <a16:creationId xmlns:a16="http://schemas.microsoft.com/office/drawing/2014/main" id="{BCA106D3-0EE3-4BE7-91F0-096591BC2F2D}"/>
              </a:ext>
            </a:extLst>
          </p:cNvPr>
          <p:cNvSpPr txBox="1">
            <a:spLocks/>
          </p:cNvSpPr>
          <p:nvPr/>
        </p:nvSpPr>
        <p:spPr>
          <a:xfrm>
            <a:off x="321187" y="4441042"/>
            <a:ext cx="11870813" cy="5847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sz="3200" b="0" i="0" dirty="0">
                <a:solidFill>
                  <a:srgbClr val="333333"/>
                </a:solidFill>
                <a:effectLst/>
                <a:latin typeface="Hiragino Kaku Gothic ProN"/>
              </a:rPr>
              <a:t>応力には、引張応力、圧縮応力、せん断応力がある</a:t>
            </a:r>
            <a:endParaRPr lang="ja-JP" altLang="en-US" sz="2000" dirty="0"/>
          </a:p>
        </p:txBody>
      </p:sp>
      <p:sp>
        <p:nvSpPr>
          <p:cNvPr id="15" name="コンテンツ プレースホルダー 5">
            <a:extLst>
              <a:ext uri="{FF2B5EF4-FFF2-40B4-BE49-F238E27FC236}">
                <a16:creationId xmlns:a16="http://schemas.microsoft.com/office/drawing/2014/main" id="{E1219577-A132-45D6-A08E-4AA9A9214331}"/>
              </a:ext>
            </a:extLst>
          </p:cNvPr>
          <p:cNvSpPr txBox="1">
            <a:spLocks/>
          </p:cNvSpPr>
          <p:nvPr/>
        </p:nvSpPr>
        <p:spPr>
          <a:xfrm>
            <a:off x="707440" y="5079846"/>
            <a:ext cx="1794485" cy="5847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i="0" dirty="0">
                <a:solidFill>
                  <a:schemeClr val="accent1">
                    <a:lumMod val="75000"/>
                  </a:schemeClr>
                </a:solidFill>
                <a:effectLst/>
                <a:latin typeface="Hiragino Kaku Gothic ProN"/>
              </a:rPr>
              <a:t>引張応力</a:t>
            </a:r>
            <a:endParaRPr lang="ja-JP" altLang="en-US" sz="1800" b="1" dirty="0">
              <a:solidFill>
                <a:schemeClr val="accent1">
                  <a:lumMod val="75000"/>
                </a:schemeClr>
              </a:solidFill>
            </a:endParaRPr>
          </a:p>
        </p:txBody>
      </p:sp>
      <p:sp>
        <p:nvSpPr>
          <p:cNvPr id="16" name="コンテンツ プレースホルダー 5">
            <a:extLst>
              <a:ext uri="{FF2B5EF4-FFF2-40B4-BE49-F238E27FC236}">
                <a16:creationId xmlns:a16="http://schemas.microsoft.com/office/drawing/2014/main" id="{EB149B22-5ABB-4B98-ABC6-1ABF8E769E7D}"/>
              </a:ext>
            </a:extLst>
          </p:cNvPr>
          <p:cNvSpPr txBox="1">
            <a:spLocks/>
          </p:cNvSpPr>
          <p:nvPr/>
        </p:nvSpPr>
        <p:spPr>
          <a:xfrm>
            <a:off x="4606315" y="5172483"/>
            <a:ext cx="1794485" cy="5847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i="0" dirty="0">
                <a:solidFill>
                  <a:schemeClr val="accent1">
                    <a:lumMod val="75000"/>
                  </a:schemeClr>
                </a:solidFill>
                <a:effectLst/>
                <a:latin typeface="Hiragino Kaku Gothic ProN"/>
              </a:rPr>
              <a:t>圧縮応力</a:t>
            </a:r>
            <a:endParaRPr lang="ja-JP" altLang="en-US" sz="1800" b="1" dirty="0">
              <a:solidFill>
                <a:schemeClr val="accent1">
                  <a:lumMod val="75000"/>
                </a:schemeClr>
              </a:solidFill>
            </a:endParaRPr>
          </a:p>
        </p:txBody>
      </p:sp>
      <p:sp>
        <p:nvSpPr>
          <p:cNvPr id="21" name="コンテンツ プレースホルダー 5">
            <a:extLst>
              <a:ext uri="{FF2B5EF4-FFF2-40B4-BE49-F238E27FC236}">
                <a16:creationId xmlns:a16="http://schemas.microsoft.com/office/drawing/2014/main" id="{1A6077E9-5BBB-4F8D-909C-389325B349D4}"/>
              </a:ext>
            </a:extLst>
          </p:cNvPr>
          <p:cNvSpPr txBox="1">
            <a:spLocks/>
          </p:cNvSpPr>
          <p:nvPr/>
        </p:nvSpPr>
        <p:spPr>
          <a:xfrm>
            <a:off x="8201162" y="5172483"/>
            <a:ext cx="2314438" cy="58477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i="0" dirty="0">
                <a:solidFill>
                  <a:schemeClr val="accent1">
                    <a:lumMod val="75000"/>
                  </a:schemeClr>
                </a:solidFill>
                <a:effectLst/>
                <a:latin typeface="Hiragino Kaku Gothic ProN"/>
              </a:rPr>
              <a:t>せん断応力</a:t>
            </a:r>
            <a:endParaRPr lang="ja-JP" altLang="en-US" sz="1800" b="1" dirty="0">
              <a:solidFill>
                <a:schemeClr val="accent1">
                  <a:lumMod val="75000"/>
                </a:schemeClr>
              </a:solidFill>
            </a:endParaRPr>
          </a:p>
        </p:txBody>
      </p:sp>
      <p:sp>
        <p:nvSpPr>
          <p:cNvPr id="3" name="円柱 2">
            <a:extLst>
              <a:ext uri="{FF2B5EF4-FFF2-40B4-BE49-F238E27FC236}">
                <a16:creationId xmlns:a16="http://schemas.microsoft.com/office/drawing/2014/main" id="{47C40E66-4FD5-40AD-B727-638CAB104085}"/>
              </a:ext>
            </a:extLst>
          </p:cNvPr>
          <p:cNvSpPr/>
          <p:nvPr/>
        </p:nvSpPr>
        <p:spPr>
          <a:xfrm rot="5400000">
            <a:off x="1372629" y="5039280"/>
            <a:ext cx="700459" cy="2030837"/>
          </a:xfrm>
          <a:prstGeom prst="can">
            <a:avLst/>
          </a:prstGeom>
          <a:solidFill>
            <a:srgbClr val="D6DC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円柱 22">
            <a:extLst>
              <a:ext uri="{FF2B5EF4-FFF2-40B4-BE49-F238E27FC236}">
                <a16:creationId xmlns:a16="http://schemas.microsoft.com/office/drawing/2014/main" id="{87653FA9-05C7-4B7D-B65E-54F6DB47D8DF}"/>
              </a:ext>
            </a:extLst>
          </p:cNvPr>
          <p:cNvSpPr/>
          <p:nvPr/>
        </p:nvSpPr>
        <p:spPr>
          <a:xfrm rot="5400000">
            <a:off x="5153327" y="5039280"/>
            <a:ext cx="700459" cy="2030837"/>
          </a:xfrm>
          <a:prstGeom prst="can">
            <a:avLst/>
          </a:prstGeom>
          <a:solidFill>
            <a:srgbClr val="D6DC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円柱 23">
            <a:extLst>
              <a:ext uri="{FF2B5EF4-FFF2-40B4-BE49-F238E27FC236}">
                <a16:creationId xmlns:a16="http://schemas.microsoft.com/office/drawing/2014/main" id="{B3D0D8ED-F09F-47F8-A786-3AC601F000BC}"/>
              </a:ext>
            </a:extLst>
          </p:cNvPr>
          <p:cNvSpPr/>
          <p:nvPr/>
        </p:nvSpPr>
        <p:spPr>
          <a:xfrm rot="5400000">
            <a:off x="8934025" y="4999433"/>
            <a:ext cx="700459" cy="2030837"/>
          </a:xfrm>
          <a:prstGeom prst="can">
            <a:avLst/>
          </a:prstGeom>
          <a:solidFill>
            <a:srgbClr val="D6DCE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a:extLst>
              <a:ext uri="{FF2B5EF4-FFF2-40B4-BE49-F238E27FC236}">
                <a16:creationId xmlns:a16="http://schemas.microsoft.com/office/drawing/2014/main" id="{93660C1D-B894-44BA-AEA4-DF7B2AC6234C}"/>
              </a:ext>
            </a:extLst>
          </p:cNvPr>
          <p:cNvCxnSpPr>
            <a:stCxn id="3" idx="2"/>
            <a:endCxn id="3" idx="4"/>
          </p:cNvCxnSpPr>
          <p:nvPr/>
        </p:nvCxnSpPr>
        <p:spPr>
          <a:xfrm>
            <a:off x="1722858" y="5704469"/>
            <a:ext cx="0" cy="700459"/>
          </a:xfrm>
          <a:prstGeom prst="line">
            <a:avLst/>
          </a:prstGeom>
          <a:ln w="28575">
            <a:solidFill>
              <a:srgbClr val="EAB200"/>
            </a:solidFill>
          </a:ln>
        </p:spPr>
        <p:style>
          <a:lnRef idx="1">
            <a:schemeClr val="accent1"/>
          </a:lnRef>
          <a:fillRef idx="0">
            <a:schemeClr val="accent1"/>
          </a:fillRef>
          <a:effectRef idx="0">
            <a:schemeClr val="accent1"/>
          </a:effectRef>
          <a:fontRef idx="minor">
            <a:schemeClr val="tx1"/>
          </a:fontRef>
        </p:style>
      </p:cxnSp>
      <p:cxnSp>
        <p:nvCxnSpPr>
          <p:cNvPr id="25" name="直線コネクタ 24">
            <a:extLst>
              <a:ext uri="{FF2B5EF4-FFF2-40B4-BE49-F238E27FC236}">
                <a16:creationId xmlns:a16="http://schemas.microsoft.com/office/drawing/2014/main" id="{E0091E95-AE76-422B-BDB4-FB2BE5508576}"/>
              </a:ext>
            </a:extLst>
          </p:cNvPr>
          <p:cNvCxnSpPr/>
          <p:nvPr/>
        </p:nvCxnSpPr>
        <p:spPr>
          <a:xfrm>
            <a:off x="5503556" y="5699026"/>
            <a:ext cx="0" cy="700459"/>
          </a:xfrm>
          <a:prstGeom prst="line">
            <a:avLst/>
          </a:prstGeom>
          <a:ln w="28575">
            <a:solidFill>
              <a:srgbClr val="EAB200"/>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FB2ACFB1-6F78-4A6B-84F2-EED2874A354E}"/>
              </a:ext>
            </a:extLst>
          </p:cNvPr>
          <p:cNvCxnSpPr/>
          <p:nvPr/>
        </p:nvCxnSpPr>
        <p:spPr>
          <a:xfrm>
            <a:off x="9284254" y="5662701"/>
            <a:ext cx="0" cy="700459"/>
          </a:xfrm>
          <a:prstGeom prst="line">
            <a:avLst/>
          </a:prstGeom>
          <a:ln w="28575">
            <a:solidFill>
              <a:srgbClr val="EAB200"/>
            </a:solidFill>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066B5C93-3691-4C76-925B-035B713543CB}"/>
              </a:ext>
            </a:extLst>
          </p:cNvPr>
          <p:cNvCxnSpPr/>
          <p:nvPr/>
        </p:nvCxnSpPr>
        <p:spPr>
          <a:xfrm>
            <a:off x="1722858" y="5889812"/>
            <a:ext cx="437636" cy="0"/>
          </a:xfrm>
          <a:prstGeom prst="straightConnector1">
            <a:avLst/>
          </a:prstGeom>
          <a:ln w="38100">
            <a:solidFill>
              <a:srgbClr val="EAB2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a:extLst>
              <a:ext uri="{FF2B5EF4-FFF2-40B4-BE49-F238E27FC236}">
                <a16:creationId xmlns:a16="http://schemas.microsoft.com/office/drawing/2014/main" id="{D1560038-3AA2-4614-9FDF-682A11026401}"/>
              </a:ext>
            </a:extLst>
          </p:cNvPr>
          <p:cNvCxnSpPr/>
          <p:nvPr/>
        </p:nvCxnSpPr>
        <p:spPr>
          <a:xfrm>
            <a:off x="1722858" y="6049255"/>
            <a:ext cx="437636" cy="0"/>
          </a:xfrm>
          <a:prstGeom prst="straightConnector1">
            <a:avLst/>
          </a:prstGeom>
          <a:ln w="38100">
            <a:solidFill>
              <a:srgbClr val="EAB200"/>
            </a:solidFill>
            <a:tailEnd type="triangle"/>
          </a:ln>
        </p:spPr>
        <p:style>
          <a:lnRef idx="1">
            <a:schemeClr val="accent1"/>
          </a:lnRef>
          <a:fillRef idx="0">
            <a:schemeClr val="accent1"/>
          </a:fillRef>
          <a:effectRef idx="0">
            <a:schemeClr val="accent1"/>
          </a:effectRef>
          <a:fontRef idx="minor">
            <a:schemeClr val="tx1"/>
          </a:fontRef>
        </p:style>
      </p:cxnSp>
      <p:cxnSp>
        <p:nvCxnSpPr>
          <p:cNvPr id="28" name="直線矢印コネクタ 27">
            <a:extLst>
              <a:ext uri="{FF2B5EF4-FFF2-40B4-BE49-F238E27FC236}">
                <a16:creationId xmlns:a16="http://schemas.microsoft.com/office/drawing/2014/main" id="{95C4D70D-2837-41A3-AC55-87F5BDF3410D}"/>
              </a:ext>
            </a:extLst>
          </p:cNvPr>
          <p:cNvCxnSpPr/>
          <p:nvPr/>
        </p:nvCxnSpPr>
        <p:spPr>
          <a:xfrm>
            <a:off x="1722858" y="6228550"/>
            <a:ext cx="437636" cy="0"/>
          </a:xfrm>
          <a:prstGeom prst="straightConnector1">
            <a:avLst/>
          </a:prstGeom>
          <a:ln w="38100">
            <a:solidFill>
              <a:srgbClr val="EAB200"/>
            </a:solidFill>
            <a:tailEnd type="triangle"/>
          </a:ln>
        </p:spPr>
        <p:style>
          <a:lnRef idx="1">
            <a:schemeClr val="accent1"/>
          </a:lnRef>
          <a:fillRef idx="0">
            <a:schemeClr val="accent1"/>
          </a:fillRef>
          <a:effectRef idx="0">
            <a:schemeClr val="accent1"/>
          </a:effectRef>
          <a:fontRef idx="minor">
            <a:schemeClr val="tx1"/>
          </a:fontRef>
        </p:style>
      </p:cxnSp>
      <p:cxnSp>
        <p:nvCxnSpPr>
          <p:cNvPr id="29" name="直線矢印コネクタ 28">
            <a:extLst>
              <a:ext uri="{FF2B5EF4-FFF2-40B4-BE49-F238E27FC236}">
                <a16:creationId xmlns:a16="http://schemas.microsoft.com/office/drawing/2014/main" id="{0C5B73CF-E7AC-44FE-9988-335A1F79A307}"/>
              </a:ext>
            </a:extLst>
          </p:cNvPr>
          <p:cNvCxnSpPr>
            <a:cxnSpLocks/>
          </p:cNvCxnSpPr>
          <p:nvPr/>
        </p:nvCxnSpPr>
        <p:spPr>
          <a:xfrm flipH="1">
            <a:off x="1308847" y="5889812"/>
            <a:ext cx="414012" cy="0"/>
          </a:xfrm>
          <a:prstGeom prst="straightConnector1">
            <a:avLst/>
          </a:prstGeom>
          <a:ln w="38100">
            <a:solidFill>
              <a:srgbClr val="EAB200"/>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a:extLst>
              <a:ext uri="{FF2B5EF4-FFF2-40B4-BE49-F238E27FC236}">
                <a16:creationId xmlns:a16="http://schemas.microsoft.com/office/drawing/2014/main" id="{9314E084-B9E7-44A9-B40C-BC4D9508AB53}"/>
              </a:ext>
            </a:extLst>
          </p:cNvPr>
          <p:cNvCxnSpPr>
            <a:cxnSpLocks/>
          </p:cNvCxnSpPr>
          <p:nvPr/>
        </p:nvCxnSpPr>
        <p:spPr>
          <a:xfrm flipH="1">
            <a:off x="1308847" y="6049255"/>
            <a:ext cx="414012" cy="0"/>
          </a:xfrm>
          <a:prstGeom prst="straightConnector1">
            <a:avLst/>
          </a:prstGeom>
          <a:ln w="38100">
            <a:solidFill>
              <a:srgbClr val="EAB2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448268C5-78F3-4C75-BA3F-FDBD3E5294CF}"/>
              </a:ext>
            </a:extLst>
          </p:cNvPr>
          <p:cNvCxnSpPr>
            <a:cxnSpLocks/>
          </p:cNvCxnSpPr>
          <p:nvPr/>
        </p:nvCxnSpPr>
        <p:spPr>
          <a:xfrm flipH="1">
            <a:off x="1308847" y="6228550"/>
            <a:ext cx="414012" cy="0"/>
          </a:xfrm>
          <a:prstGeom prst="straightConnector1">
            <a:avLst/>
          </a:prstGeom>
          <a:ln w="38100">
            <a:solidFill>
              <a:srgbClr val="EAB200"/>
            </a:solidFill>
            <a:tailEnd type="triangle"/>
          </a:ln>
        </p:spPr>
        <p:style>
          <a:lnRef idx="1">
            <a:schemeClr val="accent1"/>
          </a:lnRef>
          <a:fillRef idx="0">
            <a:schemeClr val="accent1"/>
          </a:fillRef>
          <a:effectRef idx="0">
            <a:schemeClr val="accent1"/>
          </a:effectRef>
          <a:fontRef idx="minor">
            <a:schemeClr val="tx1"/>
          </a:fontRef>
        </p:style>
      </p:cxnSp>
      <p:cxnSp>
        <p:nvCxnSpPr>
          <p:cNvPr id="52" name="直線矢印コネクタ 51">
            <a:extLst>
              <a:ext uri="{FF2B5EF4-FFF2-40B4-BE49-F238E27FC236}">
                <a16:creationId xmlns:a16="http://schemas.microsoft.com/office/drawing/2014/main" id="{E6F6E623-89DD-449F-9855-103834D088A4}"/>
              </a:ext>
            </a:extLst>
          </p:cNvPr>
          <p:cNvCxnSpPr>
            <a:cxnSpLocks/>
          </p:cNvCxnSpPr>
          <p:nvPr/>
        </p:nvCxnSpPr>
        <p:spPr>
          <a:xfrm flipH="1">
            <a:off x="5503556" y="5889812"/>
            <a:ext cx="414012" cy="0"/>
          </a:xfrm>
          <a:prstGeom prst="straightConnector1">
            <a:avLst/>
          </a:prstGeom>
          <a:ln w="38100">
            <a:solidFill>
              <a:srgbClr val="EAB200"/>
            </a:solidFill>
            <a:tailEnd type="triangle"/>
          </a:ln>
        </p:spPr>
        <p:style>
          <a:lnRef idx="1">
            <a:schemeClr val="accent1"/>
          </a:lnRef>
          <a:fillRef idx="0">
            <a:schemeClr val="accent1"/>
          </a:fillRef>
          <a:effectRef idx="0">
            <a:schemeClr val="accent1"/>
          </a:effectRef>
          <a:fontRef idx="minor">
            <a:schemeClr val="tx1"/>
          </a:fontRef>
        </p:style>
      </p:cxnSp>
      <p:cxnSp>
        <p:nvCxnSpPr>
          <p:cNvPr id="53" name="直線矢印コネクタ 52">
            <a:extLst>
              <a:ext uri="{FF2B5EF4-FFF2-40B4-BE49-F238E27FC236}">
                <a16:creationId xmlns:a16="http://schemas.microsoft.com/office/drawing/2014/main" id="{E532F170-1AA2-4509-806B-322E44AE16F1}"/>
              </a:ext>
            </a:extLst>
          </p:cNvPr>
          <p:cNvCxnSpPr>
            <a:cxnSpLocks/>
          </p:cNvCxnSpPr>
          <p:nvPr/>
        </p:nvCxnSpPr>
        <p:spPr>
          <a:xfrm flipH="1">
            <a:off x="5503556" y="6049255"/>
            <a:ext cx="414012" cy="0"/>
          </a:xfrm>
          <a:prstGeom prst="straightConnector1">
            <a:avLst/>
          </a:prstGeom>
          <a:ln w="38100">
            <a:solidFill>
              <a:srgbClr val="EAB200"/>
            </a:solidFill>
            <a:tailEnd type="triangle"/>
          </a:ln>
        </p:spPr>
        <p:style>
          <a:lnRef idx="1">
            <a:schemeClr val="accent1"/>
          </a:lnRef>
          <a:fillRef idx="0">
            <a:schemeClr val="accent1"/>
          </a:fillRef>
          <a:effectRef idx="0">
            <a:schemeClr val="accent1"/>
          </a:effectRef>
          <a:fontRef idx="minor">
            <a:schemeClr val="tx1"/>
          </a:fontRef>
        </p:style>
      </p:cxnSp>
      <p:cxnSp>
        <p:nvCxnSpPr>
          <p:cNvPr id="54" name="直線矢印コネクタ 53">
            <a:extLst>
              <a:ext uri="{FF2B5EF4-FFF2-40B4-BE49-F238E27FC236}">
                <a16:creationId xmlns:a16="http://schemas.microsoft.com/office/drawing/2014/main" id="{2288CBC6-4197-46A7-844E-DA6CAC3FA20C}"/>
              </a:ext>
            </a:extLst>
          </p:cNvPr>
          <p:cNvCxnSpPr>
            <a:cxnSpLocks/>
          </p:cNvCxnSpPr>
          <p:nvPr/>
        </p:nvCxnSpPr>
        <p:spPr>
          <a:xfrm flipH="1">
            <a:off x="5503556" y="6228550"/>
            <a:ext cx="414012" cy="0"/>
          </a:xfrm>
          <a:prstGeom prst="straightConnector1">
            <a:avLst/>
          </a:prstGeom>
          <a:ln w="38100">
            <a:solidFill>
              <a:srgbClr val="EAB200"/>
            </a:solidFill>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a:extLst>
              <a:ext uri="{FF2B5EF4-FFF2-40B4-BE49-F238E27FC236}">
                <a16:creationId xmlns:a16="http://schemas.microsoft.com/office/drawing/2014/main" id="{2784BBA7-92CC-41BB-B804-6FBF25C7E872}"/>
              </a:ext>
            </a:extLst>
          </p:cNvPr>
          <p:cNvCxnSpPr/>
          <p:nvPr/>
        </p:nvCxnSpPr>
        <p:spPr>
          <a:xfrm>
            <a:off x="5065920" y="5889812"/>
            <a:ext cx="437636" cy="0"/>
          </a:xfrm>
          <a:prstGeom prst="straightConnector1">
            <a:avLst/>
          </a:prstGeom>
          <a:ln w="38100">
            <a:solidFill>
              <a:srgbClr val="EAB200"/>
            </a:solidFill>
            <a:tailEnd type="triangle"/>
          </a:ln>
        </p:spPr>
        <p:style>
          <a:lnRef idx="1">
            <a:schemeClr val="accent1"/>
          </a:lnRef>
          <a:fillRef idx="0">
            <a:schemeClr val="accent1"/>
          </a:fillRef>
          <a:effectRef idx="0">
            <a:schemeClr val="accent1"/>
          </a:effectRef>
          <a:fontRef idx="minor">
            <a:schemeClr val="tx1"/>
          </a:fontRef>
        </p:style>
      </p:cxnSp>
      <p:cxnSp>
        <p:nvCxnSpPr>
          <p:cNvPr id="56" name="直線矢印コネクタ 55">
            <a:extLst>
              <a:ext uri="{FF2B5EF4-FFF2-40B4-BE49-F238E27FC236}">
                <a16:creationId xmlns:a16="http://schemas.microsoft.com/office/drawing/2014/main" id="{BEFC2FBE-1846-4DEE-AFD9-E885526019A9}"/>
              </a:ext>
            </a:extLst>
          </p:cNvPr>
          <p:cNvCxnSpPr/>
          <p:nvPr/>
        </p:nvCxnSpPr>
        <p:spPr>
          <a:xfrm>
            <a:off x="5065920" y="6049255"/>
            <a:ext cx="437636" cy="0"/>
          </a:xfrm>
          <a:prstGeom prst="straightConnector1">
            <a:avLst/>
          </a:prstGeom>
          <a:ln w="38100">
            <a:solidFill>
              <a:srgbClr val="EAB200"/>
            </a:solidFill>
            <a:tailEnd type="triangle"/>
          </a:ln>
        </p:spPr>
        <p:style>
          <a:lnRef idx="1">
            <a:schemeClr val="accent1"/>
          </a:lnRef>
          <a:fillRef idx="0">
            <a:schemeClr val="accent1"/>
          </a:fillRef>
          <a:effectRef idx="0">
            <a:schemeClr val="accent1"/>
          </a:effectRef>
          <a:fontRef idx="minor">
            <a:schemeClr val="tx1"/>
          </a:fontRef>
        </p:style>
      </p:cxnSp>
      <p:cxnSp>
        <p:nvCxnSpPr>
          <p:cNvPr id="57" name="直線矢印コネクタ 56">
            <a:extLst>
              <a:ext uri="{FF2B5EF4-FFF2-40B4-BE49-F238E27FC236}">
                <a16:creationId xmlns:a16="http://schemas.microsoft.com/office/drawing/2014/main" id="{70212AB0-A0A6-40D5-85D6-00B61CDBE60C}"/>
              </a:ext>
            </a:extLst>
          </p:cNvPr>
          <p:cNvCxnSpPr/>
          <p:nvPr/>
        </p:nvCxnSpPr>
        <p:spPr>
          <a:xfrm>
            <a:off x="5065920" y="6228550"/>
            <a:ext cx="437636" cy="0"/>
          </a:xfrm>
          <a:prstGeom prst="straightConnector1">
            <a:avLst/>
          </a:prstGeom>
          <a:ln w="38100">
            <a:solidFill>
              <a:srgbClr val="EAB200"/>
            </a:solidFill>
            <a:tailEnd type="triangle"/>
          </a:ln>
        </p:spPr>
        <p:style>
          <a:lnRef idx="1">
            <a:schemeClr val="accent1"/>
          </a:lnRef>
          <a:fillRef idx="0">
            <a:schemeClr val="accent1"/>
          </a:fillRef>
          <a:effectRef idx="0">
            <a:schemeClr val="accent1"/>
          </a:effectRef>
          <a:fontRef idx="minor">
            <a:schemeClr val="tx1"/>
          </a:fontRef>
        </p:style>
      </p:cxnSp>
      <p:cxnSp>
        <p:nvCxnSpPr>
          <p:cNvPr id="60" name="直線矢印コネクタ 59">
            <a:extLst>
              <a:ext uri="{FF2B5EF4-FFF2-40B4-BE49-F238E27FC236}">
                <a16:creationId xmlns:a16="http://schemas.microsoft.com/office/drawing/2014/main" id="{4CF430B9-A1CC-4804-9DF4-C502099275A8}"/>
              </a:ext>
            </a:extLst>
          </p:cNvPr>
          <p:cNvCxnSpPr>
            <a:cxnSpLocks/>
          </p:cNvCxnSpPr>
          <p:nvPr/>
        </p:nvCxnSpPr>
        <p:spPr>
          <a:xfrm flipH="1" flipV="1">
            <a:off x="9053624" y="5662702"/>
            <a:ext cx="14703" cy="700458"/>
          </a:xfrm>
          <a:prstGeom prst="straightConnector1">
            <a:avLst/>
          </a:prstGeom>
          <a:ln w="38100">
            <a:solidFill>
              <a:srgbClr val="EAB200"/>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矢印コネクタ 62">
            <a:extLst>
              <a:ext uri="{FF2B5EF4-FFF2-40B4-BE49-F238E27FC236}">
                <a16:creationId xmlns:a16="http://schemas.microsoft.com/office/drawing/2014/main" id="{11070A57-F0BE-4CA3-81C6-011EDDD25AAC}"/>
              </a:ext>
            </a:extLst>
          </p:cNvPr>
          <p:cNvCxnSpPr>
            <a:cxnSpLocks/>
          </p:cNvCxnSpPr>
          <p:nvPr/>
        </p:nvCxnSpPr>
        <p:spPr>
          <a:xfrm>
            <a:off x="9496227" y="5669655"/>
            <a:ext cx="0" cy="693505"/>
          </a:xfrm>
          <a:prstGeom prst="straightConnector1">
            <a:avLst/>
          </a:prstGeom>
          <a:ln w="38100">
            <a:solidFill>
              <a:srgbClr val="EAB200"/>
            </a:solidFill>
            <a:tailEnd type="triangle"/>
          </a:ln>
        </p:spPr>
        <p:style>
          <a:lnRef idx="1">
            <a:schemeClr val="accent1"/>
          </a:lnRef>
          <a:fillRef idx="0">
            <a:schemeClr val="accent1"/>
          </a:fillRef>
          <a:effectRef idx="0">
            <a:schemeClr val="accent1"/>
          </a:effectRef>
          <a:fontRef idx="minor">
            <a:schemeClr val="tx1"/>
          </a:fontRef>
        </p:style>
      </p:cxnSp>
      <p:pic>
        <p:nvPicPr>
          <p:cNvPr id="1048" name="Picture 2" descr="毛利元就のイラスト">
            <a:extLst>
              <a:ext uri="{FF2B5EF4-FFF2-40B4-BE49-F238E27FC236}">
                <a16:creationId xmlns:a16="http://schemas.microsoft.com/office/drawing/2014/main" id="{181D3798-7E7F-45BE-A091-CA912FFAA9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52828" y="1195938"/>
            <a:ext cx="1892665" cy="1892665"/>
          </a:xfrm>
          <a:prstGeom prst="rect">
            <a:avLst/>
          </a:prstGeom>
          <a:noFill/>
          <a:extLst>
            <a:ext uri="{909E8E84-426E-40DD-AFC4-6F175D3DCCD1}">
              <a14:hiddenFill xmlns:a14="http://schemas.microsoft.com/office/drawing/2010/main">
                <a:solidFill>
                  <a:srgbClr val="FFFFFF"/>
                </a:solidFill>
              </a14:hiddenFill>
            </a:ext>
          </a:extLst>
        </p:spPr>
      </p:pic>
      <p:sp>
        <p:nvSpPr>
          <p:cNvPr id="67" name="コンテンツ プレースホルダー 5">
            <a:extLst>
              <a:ext uri="{FF2B5EF4-FFF2-40B4-BE49-F238E27FC236}">
                <a16:creationId xmlns:a16="http://schemas.microsoft.com/office/drawing/2014/main" id="{BC40410B-5D00-4D69-8BF6-846ECA7CF22B}"/>
              </a:ext>
            </a:extLst>
          </p:cNvPr>
          <p:cNvSpPr txBox="1">
            <a:spLocks/>
          </p:cNvSpPr>
          <p:nvPr/>
        </p:nvSpPr>
        <p:spPr>
          <a:xfrm>
            <a:off x="9053624" y="3142631"/>
            <a:ext cx="3057694" cy="1244383"/>
          </a:xfrm>
          <a:prstGeom prst="rect">
            <a:avLst/>
          </a:prstGeom>
          <a:ln>
            <a:solidFill>
              <a:schemeClr val="tx1"/>
            </a:solidFill>
          </a:ln>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en-US" altLang="ja-JP" sz="200" dirty="0">
              <a:solidFill>
                <a:srgbClr val="333333"/>
              </a:solidFill>
            </a:endParaRPr>
          </a:p>
          <a:p>
            <a:pPr marL="0" indent="0">
              <a:lnSpc>
                <a:spcPts val="1500"/>
              </a:lnSpc>
              <a:buFont typeface="Arial" panose="020B0604020202020204" pitchFamily="34" charset="0"/>
              <a:buNone/>
            </a:pPr>
            <a:r>
              <a:rPr lang="ja-JP" altLang="en-US" sz="6400" dirty="0">
                <a:solidFill>
                  <a:srgbClr val="333333"/>
                </a:solidFill>
              </a:rPr>
              <a:t>応力は、力に比例し、原断面積に反比例する</a:t>
            </a:r>
            <a:endParaRPr lang="en-US" altLang="ja-JP" sz="6400" dirty="0">
              <a:solidFill>
                <a:srgbClr val="333333"/>
              </a:solidFill>
            </a:endParaRPr>
          </a:p>
          <a:p>
            <a:pPr marL="0" indent="0">
              <a:lnSpc>
                <a:spcPts val="1500"/>
              </a:lnSpc>
              <a:buFont typeface="Arial" panose="020B0604020202020204" pitchFamily="34" charset="0"/>
              <a:buNone/>
            </a:pPr>
            <a:r>
              <a:rPr lang="ja-JP" altLang="en-US" sz="6400" b="0" i="0" dirty="0">
                <a:solidFill>
                  <a:srgbClr val="333333"/>
                </a:solidFill>
                <a:effectLst/>
              </a:rPr>
              <a:t>（力が強いほど、折れやすい、原断面積が大きい（矢が増える）ほど、折れづらい）</a:t>
            </a:r>
            <a:endParaRPr lang="en-US" altLang="ja-JP" sz="6400" b="0" i="0" dirty="0">
              <a:solidFill>
                <a:srgbClr val="333333"/>
              </a:solidFill>
              <a:effectLst/>
            </a:endParaRPr>
          </a:p>
        </p:txBody>
      </p:sp>
    </p:spTree>
    <p:extLst>
      <p:ext uri="{BB962C8B-B14F-4D97-AF65-F5344CB8AC3E}">
        <p14:creationId xmlns:p14="http://schemas.microsoft.com/office/powerpoint/2010/main" val="2174442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710401" y="2235371"/>
            <a:ext cx="9880434" cy="1569660"/>
          </a:xfrm>
          <a:prstGeom prst="rect">
            <a:avLst/>
          </a:prstGeom>
          <a:ln>
            <a:solidFill>
              <a:schemeClr val="accent1"/>
            </a:solidFill>
          </a:ln>
        </p:spPr>
        <p:txBody>
          <a:bodyPr wrap="square">
            <a:spAutoFit/>
          </a:bodyPr>
          <a:lstStyle/>
          <a:p>
            <a:r>
              <a:rPr lang="ja-JP" altLang="en-US" sz="3200" dirty="0">
                <a:latin typeface="メイリオ" panose="020B0604030504040204" pitchFamily="50" charset="-128"/>
                <a:ea typeface="メイリオ" panose="020B0604030504040204" pitchFamily="50" charset="-128"/>
              </a:rPr>
              <a:t>原断面積</a:t>
            </a:r>
            <a:r>
              <a:rPr lang="en-US" altLang="ja-JP" sz="3200" dirty="0">
                <a:latin typeface="メイリオ" panose="020B0604030504040204" pitchFamily="50" charset="-128"/>
                <a:ea typeface="メイリオ" panose="020B0604030504040204" pitchFamily="50" charset="-128"/>
              </a:rPr>
              <a:t>50</a:t>
            </a:r>
            <a:r>
              <a:rPr lang="ja-JP" altLang="en-US" sz="3200" dirty="0">
                <a:latin typeface="メイリオ" panose="020B0604030504040204" pitchFamily="50" charset="-128"/>
                <a:ea typeface="メイリオ" panose="020B0604030504040204" pitchFamily="50" charset="-128"/>
              </a:rPr>
              <a:t>㎟の円柱の延性材料の試験片について、</a:t>
            </a:r>
            <a:endParaRPr lang="en-US" altLang="ja-JP" sz="3200" dirty="0">
              <a:latin typeface="メイリオ" panose="020B0604030504040204" pitchFamily="50" charset="-128"/>
              <a:ea typeface="メイリオ" panose="020B0604030504040204" pitchFamily="50" charset="-128"/>
            </a:endParaRPr>
          </a:p>
          <a:p>
            <a:r>
              <a:rPr lang="ja-JP" altLang="en-US" sz="3200" dirty="0">
                <a:latin typeface="メイリオ" panose="020B0604030504040204" pitchFamily="50" charset="-128"/>
                <a:ea typeface="メイリオ" panose="020B0604030504040204" pitchFamily="50" charset="-128"/>
              </a:rPr>
              <a:t>常温で引張試験を行った。降伏点での引張力が</a:t>
            </a:r>
            <a:endParaRPr lang="en-US" altLang="ja-JP" sz="3200" dirty="0">
              <a:latin typeface="メイリオ" panose="020B0604030504040204" pitchFamily="50" charset="-128"/>
              <a:ea typeface="メイリオ" panose="020B0604030504040204" pitchFamily="50" charset="-128"/>
            </a:endParaRPr>
          </a:p>
          <a:p>
            <a:r>
              <a:rPr lang="en-US" altLang="ja-JP" sz="3200" dirty="0">
                <a:latin typeface="メイリオ" panose="020B0604030504040204" pitchFamily="50" charset="-128"/>
                <a:ea typeface="メイリオ" panose="020B0604030504040204" pitchFamily="50" charset="-128"/>
              </a:rPr>
              <a:t>10000N</a:t>
            </a:r>
            <a:r>
              <a:rPr lang="ja-JP" altLang="en-US" sz="3200" dirty="0">
                <a:latin typeface="メイリオ" panose="020B0604030504040204" pitchFamily="50" charset="-128"/>
                <a:ea typeface="メイリオ" panose="020B0604030504040204" pitchFamily="50" charset="-128"/>
              </a:rPr>
              <a:t>の時、引張応力</a:t>
            </a:r>
            <a:r>
              <a:rPr lang="en-US" altLang="ja-JP" sz="3200" dirty="0">
                <a:latin typeface="メイリオ" panose="020B0604030504040204" pitchFamily="50" charset="-128"/>
                <a:ea typeface="メイリオ" panose="020B0604030504040204" pitchFamily="50" charset="-128"/>
              </a:rPr>
              <a:t>(MPa)</a:t>
            </a:r>
            <a:r>
              <a:rPr lang="ja-JP" altLang="en-US" sz="3200" dirty="0">
                <a:latin typeface="メイリオ" panose="020B0604030504040204" pitchFamily="50" charset="-128"/>
                <a:ea typeface="メイリオ" panose="020B0604030504040204" pitchFamily="50" charset="-128"/>
              </a:rPr>
              <a:t>はいくらか。</a:t>
            </a:r>
          </a:p>
        </p:txBody>
      </p:sp>
      <p:sp>
        <p:nvSpPr>
          <p:cNvPr id="22" name="テキスト ボックス 21">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材料</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a:t>
            </a:r>
            <a:r>
              <a:rPr kumimoji="1" lang="ja-JP" altLang="en-US" dirty="0"/>
              <a:t>７　材料</a:t>
            </a:r>
          </a:p>
        </p:txBody>
      </p:sp>
    </p:spTree>
    <p:extLst>
      <p:ext uri="{BB962C8B-B14F-4D97-AF65-F5344CB8AC3E}">
        <p14:creationId xmlns:p14="http://schemas.microsoft.com/office/powerpoint/2010/main" val="24354507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3"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a:t>
            </a:r>
            <a:r>
              <a:rPr kumimoji="1" lang="ja-JP" altLang="en-US" dirty="0"/>
              <a:t>７　材料</a:t>
            </a:r>
          </a:p>
        </p:txBody>
      </p:sp>
      <p:sp>
        <p:nvSpPr>
          <p:cNvPr id="30" name="テキスト ボックス 29">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材料</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grpSp>
        <p:nvGrpSpPr>
          <p:cNvPr id="38" name="グループ化 37"/>
          <p:cNvGrpSpPr/>
          <p:nvPr/>
        </p:nvGrpSpPr>
        <p:grpSpPr>
          <a:xfrm>
            <a:off x="683831" y="4141916"/>
            <a:ext cx="6168790" cy="2420933"/>
            <a:chOff x="683831" y="4026166"/>
            <a:chExt cx="6168790" cy="2420933"/>
          </a:xfrm>
        </p:grpSpPr>
        <p:sp>
          <p:nvSpPr>
            <p:cNvPr id="39" name="コンテンツ プレースホルダー 5">
              <a:extLst>
                <a:ext uri="{FF2B5EF4-FFF2-40B4-BE49-F238E27FC236}">
                  <a16:creationId xmlns:a16="http://schemas.microsoft.com/office/drawing/2014/main" id="{6A3C9F0C-9A60-4015-9DFE-DC9FF4E5F2B0}"/>
                </a:ext>
              </a:extLst>
            </p:cNvPr>
            <p:cNvSpPr txBox="1">
              <a:spLocks/>
            </p:cNvSpPr>
            <p:nvPr/>
          </p:nvSpPr>
          <p:spPr>
            <a:xfrm>
              <a:off x="710401" y="4026166"/>
              <a:ext cx="2209755" cy="403259"/>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dirty="0">
                  <a:solidFill>
                    <a:schemeClr val="accent1">
                      <a:lumMod val="75000"/>
                    </a:schemeClr>
                  </a:solidFill>
                  <a:latin typeface="Hiragino Kaku Gothic ProN"/>
                </a:rPr>
                <a:t>使用公式</a:t>
              </a:r>
              <a:endParaRPr lang="ja-JP" altLang="en-US" sz="2000" b="1" dirty="0">
                <a:solidFill>
                  <a:schemeClr val="accent1">
                    <a:lumMod val="75000"/>
                  </a:schemeClr>
                </a:solidFill>
              </a:endParaRPr>
            </a:p>
          </p:txBody>
        </p:sp>
        <p:grpSp>
          <p:nvGrpSpPr>
            <p:cNvPr id="40" name="グループ化 39"/>
            <p:cNvGrpSpPr/>
            <p:nvPr/>
          </p:nvGrpSpPr>
          <p:grpSpPr>
            <a:xfrm>
              <a:off x="683831" y="4350919"/>
              <a:ext cx="6168790" cy="2096180"/>
              <a:chOff x="383862" y="4365302"/>
              <a:chExt cx="4414632" cy="2114442"/>
            </a:xfrm>
          </p:grpSpPr>
          <p:sp>
            <p:nvSpPr>
              <p:cNvPr id="42" name="コンテンツ プレースホルダー 5">
                <a:extLst>
                  <a:ext uri="{FF2B5EF4-FFF2-40B4-BE49-F238E27FC236}">
                    <a16:creationId xmlns:a16="http://schemas.microsoft.com/office/drawing/2014/main" id="{04CC4CB8-833F-47C7-9B3A-4D183478DFEF}"/>
                  </a:ext>
                </a:extLst>
              </p:cNvPr>
              <p:cNvSpPr txBox="1">
                <a:spLocks/>
              </p:cNvSpPr>
              <p:nvPr/>
            </p:nvSpPr>
            <p:spPr>
              <a:xfrm>
                <a:off x="383862" y="4365302"/>
                <a:ext cx="4132707" cy="2114442"/>
              </a:xfrm>
              <a:prstGeom prst="rect">
                <a:avLst/>
              </a:prstGeom>
              <a:solidFill>
                <a:schemeClr val="bg1">
                  <a:lumMod val="95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en-US" altLang="ja-JP" b="1" i="0" dirty="0">
                  <a:solidFill>
                    <a:schemeClr val="accent1">
                      <a:lumMod val="75000"/>
                    </a:schemeClr>
                  </a:solidFill>
                  <a:effectLst/>
                </a:endParaRPr>
              </a:p>
            </p:txBody>
          </p:sp>
          <mc:AlternateContent xmlns:mc="http://schemas.openxmlformats.org/markup-compatibility/2006" xmlns:a14="http://schemas.microsoft.com/office/drawing/2010/main">
            <mc:Choice Requires="a14">
              <p:sp>
                <p:nvSpPr>
                  <p:cNvPr id="43" name="テキスト ボックス 42"/>
                  <p:cNvSpPr txBox="1"/>
                  <p:nvPr/>
                </p:nvSpPr>
                <p:spPr>
                  <a:xfrm>
                    <a:off x="563352" y="4365303"/>
                    <a:ext cx="3826371" cy="895024"/>
                  </a:xfrm>
                  <a:prstGeom prst="rect">
                    <a:avLst/>
                  </a:prstGeom>
                  <a:noFill/>
                </p:spPr>
                <p:txBody>
                  <a:bodyPr wrap="square" rtlCol="0">
                    <a:spAutoFit/>
                  </a:bodyPr>
                  <a:lstStyle/>
                  <a:p>
                    <a:r>
                      <a:rPr lang="en-US" altLang="ja-JP" sz="2800" b="1" dirty="0">
                        <a:solidFill>
                          <a:schemeClr val="accent1">
                            <a:lumMod val="75000"/>
                          </a:schemeClr>
                        </a:solidFill>
                        <a:latin typeface="メイリオ" panose="020B0604030504040204" pitchFamily="50" charset="-128"/>
                        <a:ea typeface="メイリオ" panose="020B0604030504040204" pitchFamily="50" charset="-128"/>
                      </a:rPr>
                      <a:t>σ</a:t>
                    </a:r>
                    <a:r>
                      <a:rPr lang="ja-JP" altLang="en-US" sz="2800" b="1" i="1" dirty="0">
                        <a:solidFill>
                          <a:schemeClr val="accent1">
                            <a:lumMod val="75000"/>
                          </a:schemeClr>
                        </a:solidFill>
                        <a:latin typeface="メイリオ" panose="020B0604030504040204" pitchFamily="50" charset="-128"/>
                        <a:ea typeface="メイリオ" panose="020B0604030504040204" pitchFamily="50" charset="-128"/>
                      </a:rPr>
                      <a:t>＝</a:t>
                    </a:r>
                    <a14:m>
                      <m:oMath xmlns:m="http://schemas.openxmlformats.org/officeDocument/2006/math">
                        <m:f>
                          <m:fPr>
                            <m:ctrlPr>
                              <a:rPr lang="en-US" altLang="ja-JP" sz="3600" b="1" i="1">
                                <a:solidFill>
                                  <a:schemeClr val="accent1">
                                    <a:lumMod val="75000"/>
                                  </a:schemeClr>
                                </a:solidFill>
                                <a:latin typeface="Cambria Math" panose="02040503050406030204" pitchFamily="18" charset="0"/>
                              </a:rPr>
                            </m:ctrlPr>
                          </m:fPr>
                          <m:num>
                            <m:r>
                              <a:rPr lang="en-US" altLang="ja-JP" sz="3600" b="1" i="1" smtClean="0">
                                <a:solidFill>
                                  <a:schemeClr val="accent1">
                                    <a:lumMod val="75000"/>
                                  </a:schemeClr>
                                </a:solidFill>
                                <a:latin typeface="Cambria Math"/>
                              </a:rPr>
                              <m:t>𝑷</m:t>
                            </m:r>
                          </m:num>
                          <m:den>
                            <m:r>
                              <a:rPr lang="en-US" altLang="ja-JP" sz="3600" b="1" i="1" smtClean="0">
                                <a:solidFill>
                                  <a:schemeClr val="accent1">
                                    <a:lumMod val="75000"/>
                                  </a:schemeClr>
                                </a:solidFill>
                                <a:latin typeface="Cambria Math"/>
                              </a:rPr>
                              <m:t>𝑨</m:t>
                            </m:r>
                          </m:den>
                        </m:f>
                      </m:oMath>
                    </a14:m>
                    <a:endParaRPr kumimoji="1" lang="ja-JP" altLang="en-US" sz="4000" dirty="0">
                      <a:latin typeface="メイリオ" panose="020B0604030504040204" pitchFamily="50" charset="-128"/>
                      <a:ea typeface="メイリオ" panose="020B0604030504040204" pitchFamily="50" charset="-128"/>
                    </a:endParaRPr>
                  </a:p>
                </p:txBody>
              </p:sp>
            </mc:Choice>
            <mc:Fallback xmlns="">
              <p:sp>
                <p:nvSpPr>
                  <p:cNvPr id="43" name="テキスト ボックス 42"/>
                  <p:cNvSpPr txBox="1">
                    <a:spLocks noRot="1" noChangeAspect="1" noMove="1" noResize="1" noEditPoints="1" noAdjustHandles="1" noChangeArrowheads="1" noChangeShapeType="1" noTextEdit="1"/>
                  </p:cNvSpPr>
                  <p:nvPr/>
                </p:nvSpPr>
                <p:spPr>
                  <a:xfrm>
                    <a:off x="563352" y="4365303"/>
                    <a:ext cx="3826371" cy="895024"/>
                  </a:xfrm>
                  <a:prstGeom prst="rect">
                    <a:avLst/>
                  </a:prstGeom>
                  <a:blipFill rotWithShape="1">
                    <a:blip r:embed="rId2"/>
                    <a:stretch>
                      <a:fillRect l="-2281" b="-6897"/>
                    </a:stretch>
                  </a:blipFill>
                </p:spPr>
                <p:txBody>
                  <a:bodyPr/>
                  <a:lstStyle/>
                  <a:p>
                    <a:r>
                      <a:rPr lang="ja-JP" altLang="en-US">
                        <a:noFill/>
                      </a:rPr>
                      <a:t> </a:t>
                    </a:r>
                  </a:p>
                </p:txBody>
              </p:sp>
            </mc:Fallback>
          </mc:AlternateContent>
          <p:sp>
            <p:nvSpPr>
              <p:cNvPr id="44" name="テキスト ボックス 43"/>
              <p:cNvSpPr txBox="1"/>
              <p:nvPr/>
            </p:nvSpPr>
            <p:spPr>
              <a:xfrm>
                <a:off x="563351" y="5501480"/>
                <a:ext cx="4235143" cy="877044"/>
              </a:xfrm>
              <a:prstGeom prst="rect">
                <a:avLst/>
              </a:prstGeom>
              <a:noFill/>
            </p:spPr>
            <p:txBody>
              <a:bodyPr wrap="square" rtlCol="0">
                <a:spAutoFit/>
              </a:bodyPr>
              <a:lstStyle/>
              <a:p>
                <a:r>
                  <a:rPr lang="en-US" altLang="ja-JP" sz="2000" b="1" dirty="0">
                    <a:latin typeface="メイリオ" panose="020B0604030504040204" pitchFamily="50" charset="-128"/>
                    <a:ea typeface="メイリオ" panose="020B0604030504040204" pitchFamily="50" charset="-128"/>
                  </a:rPr>
                  <a:t>σ</a:t>
                </a:r>
                <a:r>
                  <a:rPr lang="ja-JP" altLang="en-US" sz="2000" b="1" dirty="0">
                    <a:latin typeface="メイリオ" panose="020B0604030504040204" pitchFamily="50" charset="-128"/>
                    <a:ea typeface="メイリオ" panose="020B0604030504040204" pitchFamily="50" charset="-128"/>
                  </a:rPr>
                  <a:t>：引張応力</a:t>
                </a:r>
                <a:r>
                  <a:rPr lang="en-US" altLang="ja-JP" sz="2000" b="1" dirty="0">
                    <a:latin typeface="メイリオ" panose="020B0604030504040204" pitchFamily="50" charset="-128"/>
                    <a:ea typeface="メイリオ" panose="020B0604030504040204" pitchFamily="50" charset="-128"/>
                  </a:rPr>
                  <a:t>(MPa)</a:t>
                </a:r>
                <a:r>
                  <a:rPr lang="ja-JP" altLang="en-US" sz="2000" b="1" dirty="0">
                    <a:latin typeface="メイリオ" panose="020B0604030504040204" pitchFamily="50" charset="-128"/>
                    <a:ea typeface="メイリオ" panose="020B0604030504040204" pitchFamily="50" charset="-128"/>
                  </a:rPr>
                  <a:t>　</a:t>
                </a:r>
                <a:r>
                  <a:rPr lang="en-US" altLang="ja-JP" sz="2000" b="1" dirty="0">
                    <a:latin typeface="メイリオ" panose="020B0604030504040204" pitchFamily="50" charset="-128"/>
                    <a:ea typeface="メイリオ" panose="020B0604030504040204" pitchFamily="50" charset="-128"/>
                  </a:rPr>
                  <a:t>P</a:t>
                </a:r>
                <a:r>
                  <a:rPr lang="ja-JP" altLang="en-US" sz="2000" b="1" dirty="0">
                    <a:latin typeface="メイリオ" panose="020B0604030504040204" pitchFamily="50" charset="-128"/>
                    <a:ea typeface="メイリオ" panose="020B0604030504040204" pitchFamily="50" charset="-128"/>
                  </a:rPr>
                  <a:t>：引張力</a:t>
                </a:r>
                <a:r>
                  <a:rPr lang="en-US" altLang="ja-JP" sz="2000" b="1" dirty="0">
                    <a:latin typeface="メイリオ" panose="020B0604030504040204" pitchFamily="50" charset="-128"/>
                    <a:ea typeface="メイリオ" panose="020B0604030504040204" pitchFamily="50" charset="-128"/>
                  </a:rPr>
                  <a:t>(N)</a:t>
                </a:r>
              </a:p>
              <a:p>
                <a:endParaRPr lang="en-US" altLang="ja-JP" sz="1050" b="1" dirty="0">
                  <a:latin typeface="メイリオ" panose="020B0604030504040204" pitchFamily="50" charset="-128"/>
                  <a:ea typeface="メイリオ" panose="020B0604030504040204" pitchFamily="50" charset="-128"/>
                </a:endParaRPr>
              </a:p>
              <a:p>
                <a:r>
                  <a:rPr lang="en-US" altLang="ja-JP" sz="2000" b="1" dirty="0">
                    <a:latin typeface="メイリオ" panose="020B0604030504040204" pitchFamily="50" charset="-128"/>
                    <a:ea typeface="メイリオ" panose="020B0604030504040204" pitchFamily="50" charset="-128"/>
                  </a:rPr>
                  <a:t>A</a:t>
                </a:r>
                <a:r>
                  <a:rPr lang="ja-JP" altLang="en-US" sz="2000" b="1" dirty="0">
                    <a:latin typeface="メイリオ" panose="020B0604030504040204" pitchFamily="50" charset="-128"/>
                    <a:ea typeface="メイリオ" panose="020B0604030504040204" pitchFamily="50" charset="-128"/>
                  </a:rPr>
                  <a:t>：原断面積</a:t>
                </a:r>
                <a:r>
                  <a:rPr lang="en-US" altLang="ja-JP" sz="2000" b="1"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a:t>
                </a:r>
                <a:r>
                  <a:rPr lang="en-US" altLang="ja-JP" sz="2000" b="1" dirty="0">
                    <a:latin typeface="メイリオ" panose="020B0604030504040204" pitchFamily="50" charset="-128"/>
                    <a:ea typeface="メイリオ" panose="020B0604030504040204" pitchFamily="50" charset="-128"/>
                  </a:rPr>
                  <a:t>)</a:t>
                </a:r>
                <a:endParaRPr lang="ja-JP" altLang="en-US" sz="2000" b="1" dirty="0">
                  <a:latin typeface="メイリオ" panose="020B0604030504040204" pitchFamily="50" charset="-128"/>
                  <a:ea typeface="メイリオ" panose="020B0604030504040204" pitchFamily="50" charset="-128"/>
                </a:endParaRPr>
              </a:p>
            </p:txBody>
          </p:sp>
        </p:grpSp>
      </p:grpSp>
      <p:sp>
        <p:nvSpPr>
          <p:cNvPr id="15" name="正方形/長方形 14"/>
          <p:cNvSpPr/>
          <p:nvPr/>
        </p:nvSpPr>
        <p:spPr>
          <a:xfrm>
            <a:off x="710401" y="2235371"/>
            <a:ext cx="9880434" cy="1569660"/>
          </a:xfrm>
          <a:prstGeom prst="rect">
            <a:avLst/>
          </a:prstGeom>
          <a:ln>
            <a:solidFill>
              <a:schemeClr val="accent1"/>
            </a:solidFill>
          </a:ln>
        </p:spPr>
        <p:txBody>
          <a:bodyPr wrap="square">
            <a:spAutoFit/>
          </a:bodyPr>
          <a:lstStyle/>
          <a:p>
            <a:r>
              <a:rPr lang="ja-JP" altLang="en-US" sz="3200" dirty="0">
                <a:latin typeface="メイリオ" panose="020B0604030504040204" pitchFamily="50" charset="-128"/>
                <a:ea typeface="メイリオ" panose="020B0604030504040204" pitchFamily="50" charset="-128"/>
              </a:rPr>
              <a:t>原断面積</a:t>
            </a:r>
            <a:r>
              <a:rPr lang="en-US" altLang="ja-JP" sz="3200" dirty="0">
                <a:latin typeface="メイリオ" panose="020B0604030504040204" pitchFamily="50" charset="-128"/>
                <a:ea typeface="メイリオ" panose="020B0604030504040204" pitchFamily="50" charset="-128"/>
              </a:rPr>
              <a:t>50</a:t>
            </a:r>
            <a:r>
              <a:rPr lang="ja-JP" altLang="en-US" sz="3200" dirty="0">
                <a:latin typeface="メイリオ" panose="020B0604030504040204" pitchFamily="50" charset="-128"/>
                <a:ea typeface="メイリオ" panose="020B0604030504040204" pitchFamily="50" charset="-128"/>
              </a:rPr>
              <a:t>㎟の円柱の延性材料の試験片について、</a:t>
            </a:r>
            <a:endParaRPr lang="en-US" altLang="ja-JP" sz="3200" dirty="0">
              <a:latin typeface="メイリオ" panose="020B0604030504040204" pitchFamily="50" charset="-128"/>
              <a:ea typeface="メイリオ" panose="020B0604030504040204" pitchFamily="50" charset="-128"/>
            </a:endParaRPr>
          </a:p>
          <a:p>
            <a:r>
              <a:rPr lang="ja-JP" altLang="en-US" sz="3200" dirty="0">
                <a:latin typeface="メイリオ" panose="020B0604030504040204" pitchFamily="50" charset="-128"/>
                <a:ea typeface="メイリオ" panose="020B0604030504040204" pitchFamily="50" charset="-128"/>
              </a:rPr>
              <a:t>常温で引張試験を行った。降伏点での引張力が</a:t>
            </a:r>
            <a:endParaRPr lang="en-US" altLang="ja-JP" sz="3200" dirty="0">
              <a:latin typeface="メイリオ" panose="020B0604030504040204" pitchFamily="50" charset="-128"/>
              <a:ea typeface="メイリオ" panose="020B0604030504040204" pitchFamily="50" charset="-128"/>
            </a:endParaRPr>
          </a:p>
          <a:p>
            <a:r>
              <a:rPr lang="en-US" altLang="ja-JP" sz="3200" dirty="0">
                <a:latin typeface="メイリオ" panose="020B0604030504040204" pitchFamily="50" charset="-128"/>
                <a:ea typeface="メイリオ" panose="020B0604030504040204" pitchFamily="50" charset="-128"/>
              </a:rPr>
              <a:t>10000N</a:t>
            </a:r>
            <a:r>
              <a:rPr lang="ja-JP" altLang="en-US" sz="3200" dirty="0">
                <a:latin typeface="メイリオ" panose="020B0604030504040204" pitchFamily="50" charset="-128"/>
                <a:ea typeface="メイリオ" panose="020B0604030504040204" pitchFamily="50" charset="-128"/>
              </a:rPr>
              <a:t>の時、引張応力</a:t>
            </a:r>
            <a:r>
              <a:rPr lang="en-US" altLang="ja-JP" sz="3200" dirty="0">
                <a:latin typeface="メイリオ" panose="020B0604030504040204" pitchFamily="50" charset="-128"/>
                <a:ea typeface="メイリオ" panose="020B0604030504040204" pitchFamily="50" charset="-128"/>
              </a:rPr>
              <a:t>(MPa)</a:t>
            </a:r>
            <a:r>
              <a:rPr lang="ja-JP" altLang="en-US" sz="3200" dirty="0">
                <a:latin typeface="メイリオ" panose="020B0604030504040204" pitchFamily="50" charset="-128"/>
                <a:ea typeface="メイリオ" panose="020B0604030504040204" pitchFamily="50" charset="-128"/>
              </a:rPr>
              <a:t>はいくらか。</a:t>
            </a:r>
          </a:p>
        </p:txBody>
      </p:sp>
    </p:spTree>
    <p:extLst>
      <p:ext uri="{BB962C8B-B14F-4D97-AF65-F5344CB8AC3E}">
        <p14:creationId xmlns:p14="http://schemas.microsoft.com/office/powerpoint/2010/main" val="170385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a:t>
            </a:r>
            <a:r>
              <a:rPr kumimoji="1" lang="ja-JP" altLang="en-US" dirty="0"/>
              <a:t>７　材料</a:t>
            </a:r>
          </a:p>
        </p:txBody>
      </p:sp>
      <p:sp>
        <p:nvSpPr>
          <p:cNvPr id="30" name="テキスト ボックス 29">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応力とひずみ</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15" name="正方形/長方形 14"/>
          <p:cNvSpPr/>
          <p:nvPr/>
        </p:nvSpPr>
        <p:spPr>
          <a:xfrm>
            <a:off x="492686" y="1873854"/>
            <a:ext cx="9880434" cy="4524315"/>
          </a:xfrm>
          <a:prstGeom prst="rect">
            <a:avLst/>
          </a:prstGeom>
          <a:ln>
            <a:solidFill>
              <a:schemeClr val="bg1"/>
            </a:solidFill>
          </a:ln>
        </p:spPr>
        <p:txBody>
          <a:bodyPr wrap="square">
            <a:spAutoFit/>
          </a:bodyPr>
          <a:lstStyle/>
          <a:p>
            <a:r>
              <a:rPr lang="en-US" altLang="ja-JP" sz="3200" dirty="0">
                <a:latin typeface="メイリオ" panose="020B0604030504040204" pitchFamily="50" charset="-128"/>
                <a:ea typeface="メイリオ" panose="020B0604030504040204" pitchFamily="50" charset="-128"/>
              </a:rPr>
              <a:t>【</a:t>
            </a:r>
            <a:r>
              <a:rPr lang="ja-JP" altLang="en-US" sz="3200" dirty="0">
                <a:latin typeface="メイリオ" panose="020B0604030504040204" pitchFamily="50" charset="-128"/>
                <a:ea typeface="メイリオ" panose="020B0604030504040204" pitchFamily="50" charset="-128"/>
              </a:rPr>
              <a:t>使用公式</a:t>
            </a:r>
            <a:r>
              <a:rPr lang="en-US" altLang="ja-JP" sz="3200" dirty="0">
                <a:latin typeface="メイリオ" panose="020B0604030504040204" pitchFamily="50" charset="-128"/>
                <a:ea typeface="メイリオ" panose="020B0604030504040204" pitchFamily="50" charset="-128"/>
              </a:rPr>
              <a:t>】</a:t>
            </a:r>
          </a:p>
          <a:p>
            <a:r>
              <a:rPr lang="ja-JP" altLang="en-US" sz="3200" dirty="0">
                <a:latin typeface="メイリオ" panose="020B0604030504040204" pitchFamily="50" charset="-128"/>
                <a:ea typeface="メイリオ" panose="020B0604030504040204" pitchFamily="50" charset="-128"/>
              </a:rPr>
              <a:t>応力（</a:t>
            </a:r>
            <a:r>
              <a:rPr lang="en-US" altLang="ja-JP" sz="3200" dirty="0">
                <a:latin typeface="メイリオ" panose="020B0604030504040204" pitchFamily="50" charset="-128"/>
                <a:ea typeface="メイリオ" panose="020B0604030504040204" pitchFamily="50" charset="-128"/>
              </a:rPr>
              <a:t>σ</a:t>
            </a:r>
            <a:r>
              <a:rPr lang="ja-JP" altLang="en-US" sz="3200" dirty="0">
                <a:latin typeface="メイリオ" panose="020B0604030504040204" pitchFamily="50" charset="-128"/>
                <a:ea typeface="メイリオ" panose="020B0604030504040204" pitchFamily="50" charset="-128"/>
              </a:rPr>
              <a:t>）＝Ｐ／Ａ</a:t>
            </a:r>
            <a:endParaRPr lang="en-US" altLang="ja-JP" sz="3200" dirty="0">
              <a:latin typeface="メイリオ" panose="020B0604030504040204" pitchFamily="50" charset="-128"/>
              <a:ea typeface="メイリオ" panose="020B0604030504040204" pitchFamily="50" charset="-128"/>
            </a:endParaRPr>
          </a:p>
          <a:p>
            <a:r>
              <a:rPr lang="en-US" altLang="ja-JP" sz="3200" dirty="0">
                <a:latin typeface="メイリオ" panose="020B0604030504040204" pitchFamily="50" charset="-128"/>
                <a:ea typeface="メイリオ" panose="020B0604030504040204" pitchFamily="50" charset="-128"/>
              </a:rPr>
              <a:t>σ</a:t>
            </a:r>
            <a:r>
              <a:rPr lang="ja-JP" altLang="en-US" sz="3200" dirty="0">
                <a:latin typeface="メイリオ" panose="020B0604030504040204" pitchFamily="50" charset="-128"/>
                <a:ea typeface="メイリオ" panose="020B0604030504040204" pitchFamily="50" charset="-128"/>
              </a:rPr>
              <a:t>（シグマ）：応力　Ｐ：力　Ａ：原断面積</a:t>
            </a:r>
            <a:endParaRPr lang="en-US" altLang="ja-JP" sz="3200" dirty="0">
              <a:latin typeface="メイリオ" panose="020B0604030504040204" pitchFamily="50" charset="-128"/>
              <a:ea typeface="メイリオ" panose="020B0604030504040204" pitchFamily="50" charset="-128"/>
            </a:endParaRPr>
          </a:p>
          <a:p>
            <a:endParaRPr lang="en-US" altLang="ja-JP" sz="3200" dirty="0">
              <a:latin typeface="メイリオ" panose="020B0604030504040204" pitchFamily="50" charset="-128"/>
              <a:ea typeface="メイリオ" panose="020B0604030504040204" pitchFamily="50" charset="-128"/>
            </a:endParaRPr>
          </a:p>
          <a:p>
            <a:r>
              <a:rPr lang="en-US" altLang="ja-JP" sz="3200" dirty="0">
                <a:latin typeface="メイリオ" panose="020B0604030504040204" pitchFamily="50" charset="-128"/>
                <a:ea typeface="メイリオ" panose="020B0604030504040204" pitchFamily="50" charset="-128"/>
              </a:rPr>
              <a:t>【</a:t>
            </a:r>
            <a:r>
              <a:rPr lang="ja-JP" altLang="en-US" sz="3200" dirty="0">
                <a:latin typeface="メイリオ" panose="020B0604030504040204" pitchFamily="50" charset="-128"/>
                <a:ea typeface="メイリオ" panose="020B0604030504040204" pitchFamily="50" charset="-128"/>
              </a:rPr>
              <a:t>代入値</a:t>
            </a:r>
            <a:r>
              <a:rPr lang="en-US" altLang="ja-JP" sz="3200" dirty="0">
                <a:latin typeface="メイリオ" panose="020B0604030504040204" pitchFamily="50" charset="-128"/>
                <a:ea typeface="メイリオ" panose="020B0604030504040204" pitchFamily="50" charset="-128"/>
              </a:rPr>
              <a:t>】</a:t>
            </a:r>
          </a:p>
          <a:p>
            <a:r>
              <a:rPr lang="ja-JP" altLang="en-US" sz="3200" dirty="0">
                <a:latin typeface="メイリオ" panose="020B0604030504040204" pitchFamily="50" charset="-128"/>
                <a:ea typeface="メイリオ" panose="020B0604030504040204" pitchFamily="50" charset="-128"/>
              </a:rPr>
              <a:t>原断面積（</a:t>
            </a:r>
            <a:r>
              <a:rPr lang="en-US" altLang="ja-JP" sz="3200" dirty="0">
                <a:latin typeface="メイリオ" panose="020B0604030504040204" pitchFamily="50" charset="-128"/>
                <a:ea typeface="メイリオ" panose="020B0604030504040204" pitchFamily="50" charset="-128"/>
              </a:rPr>
              <a:t>A</a:t>
            </a:r>
            <a:r>
              <a:rPr lang="ja-JP" altLang="en-US" sz="3200" dirty="0">
                <a:latin typeface="メイリオ" panose="020B0604030504040204" pitchFamily="50" charset="-128"/>
                <a:ea typeface="メイリオ" panose="020B0604030504040204" pitchFamily="50" charset="-128"/>
              </a:rPr>
              <a:t>）＝</a:t>
            </a:r>
            <a:r>
              <a:rPr lang="en-US" altLang="ja-JP" sz="3200" dirty="0">
                <a:latin typeface="メイリオ" panose="020B0604030504040204" pitchFamily="50" charset="-128"/>
                <a:ea typeface="メイリオ" panose="020B0604030504040204" pitchFamily="50" charset="-128"/>
              </a:rPr>
              <a:t>10000N</a:t>
            </a:r>
            <a:r>
              <a:rPr lang="ja-JP" altLang="en-US" sz="3200" dirty="0">
                <a:latin typeface="メイリオ" panose="020B0604030504040204" pitchFamily="50" charset="-128"/>
                <a:ea typeface="メイリオ" panose="020B0604030504040204" pitchFamily="50" charset="-128"/>
              </a:rPr>
              <a:t>　力（</a:t>
            </a:r>
            <a:r>
              <a:rPr lang="en-US" altLang="ja-JP" sz="3200" dirty="0">
                <a:latin typeface="メイリオ" panose="020B0604030504040204" pitchFamily="50" charset="-128"/>
                <a:ea typeface="メイリオ" panose="020B0604030504040204" pitchFamily="50" charset="-128"/>
              </a:rPr>
              <a:t>P</a:t>
            </a:r>
            <a:r>
              <a:rPr lang="ja-JP" altLang="en-US" sz="3200" dirty="0">
                <a:latin typeface="メイリオ" panose="020B0604030504040204" pitchFamily="50" charset="-128"/>
                <a:ea typeface="メイリオ" panose="020B0604030504040204" pitchFamily="50" charset="-128"/>
              </a:rPr>
              <a:t>）＝</a:t>
            </a:r>
            <a:r>
              <a:rPr lang="en-US" altLang="ja-JP" sz="3200" dirty="0">
                <a:latin typeface="メイリオ" panose="020B0604030504040204" pitchFamily="50" charset="-128"/>
                <a:ea typeface="メイリオ" panose="020B0604030504040204" pitchFamily="50" charset="-128"/>
              </a:rPr>
              <a:t>50</a:t>
            </a:r>
            <a:r>
              <a:rPr lang="ja-JP" altLang="en-US" sz="3200" dirty="0">
                <a:latin typeface="メイリオ" panose="020B0604030504040204" pitchFamily="50" charset="-128"/>
                <a:ea typeface="メイリオ" panose="020B0604030504040204" pitchFamily="50" charset="-128"/>
              </a:rPr>
              <a:t>㎟</a:t>
            </a:r>
            <a:endParaRPr lang="en-US" altLang="ja-JP" sz="3200" dirty="0">
              <a:latin typeface="メイリオ" panose="020B0604030504040204" pitchFamily="50" charset="-128"/>
              <a:ea typeface="メイリオ" panose="020B0604030504040204" pitchFamily="50" charset="-128"/>
            </a:endParaRPr>
          </a:p>
          <a:p>
            <a:endParaRPr lang="en-US" altLang="ja-JP" sz="3200" dirty="0">
              <a:latin typeface="メイリオ" panose="020B0604030504040204" pitchFamily="50" charset="-128"/>
              <a:ea typeface="メイリオ" panose="020B0604030504040204" pitchFamily="50" charset="-128"/>
            </a:endParaRPr>
          </a:p>
          <a:p>
            <a:r>
              <a:rPr lang="en-US" altLang="ja-JP" sz="3200" dirty="0">
                <a:latin typeface="メイリオ" panose="020B0604030504040204" pitchFamily="50" charset="-128"/>
                <a:ea typeface="メイリオ" panose="020B0604030504040204" pitchFamily="50" charset="-128"/>
              </a:rPr>
              <a:t>【</a:t>
            </a:r>
            <a:r>
              <a:rPr lang="ja-JP" altLang="en-US" sz="3200" dirty="0">
                <a:latin typeface="メイリオ" panose="020B0604030504040204" pitchFamily="50" charset="-128"/>
                <a:ea typeface="メイリオ" panose="020B0604030504040204" pitchFamily="50" charset="-128"/>
              </a:rPr>
              <a:t>公式へ代入</a:t>
            </a:r>
            <a:r>
              <a:rPr lang="en-US" altLang="ja-JP" sz="3200" dirty="0">
                <a:latin typeface="メイリオ" panose="020B0604030504040204" pitchFamily="50" charset="-128"/>
                <a:ea typeface="メイリオ" panose="020B0604030504040204" pitchFamily="50" charset="-128"/>
              </a:rPr>
              <a:t>】</a:t>
            </a:r>
          </a:p>
          <a:p>
            <a:r>
              <a:rPr lang="ja-JP" altLang="en-US" sz="3200" dirty="0">
                <a:latin typeface="メイリオ" panose="020B0604030504040204" pitchFamily="50" charset="-128"/>
                <a:ea typeface="メイリオ" panose="020B0604030504040204" pitchFamily="50" charset="-128"/>
              </a:rPr>
              <a:t>応力（</a:t>
            </a:r>
            <a:r>
              <a:rPr lang="en-US" altLang="ja-JP" sz="3200" dirty="0">
                <a:latin typeface="メイリオ" panose="020B0604030504040204" pitchFamily="50" charset="-128"/>
                <a:ea typeface="メイリオ" panose="020B0604030504040204" pitchFamily="50" charset="-128"/>
              </a:rPr>
              <a:t>σ</a:t>
            </a:r>
            <a:r>
              <a:rPr lang="ja-JP" altLang="en-US" sz="3200" dirty="0">
                <a:latin typeface="メイリオ" panose="020B0604030504040204" pitchFamily="50" charset="-128"/>
                <a:ea typeface="メイリオ" panose="020B0604030504040204" pitchFamily="50" charset="-128"/>
              </a:rPr>
              <a:t>）＝</a:t>
            </a:r>
            <a:r>
              <a:rPr lang="en-US" altLang="ja-JP" sz="3200" dirty="0">
                <a:latin typeface="メイリオ" panose="020B0604030504040204" pitchFamily="50" charset="-128"/>
                <a:ea typeface="メイリオ" panose="020B0604030504040204" pitchFamily="50" charset="-128"/>
              </a:rPr>
              <a:t>10000</a:t>
            </a:r>
            <a:r>
              <a:rPr lang="ja-JP" altLang="en-US" sz="3200" dirty="0">
                <a:latin typeface="メイリオ" panose="020B0604030504040204" pitchFamily="50" charset="-128"/>
                <a:ea typeface="メイリオ" panose="020B0604030504040204" pitchFamily="50" charset="-128"/>
              </a:rPr>
              <a:t>／</a:t>
            </a:r>
            <a:r>
              <a:rPr lang="en-US" altLang="ja-JP" sz="3200" dirty="0">
                <a:latin typeface="メイリオ" panose="020B0604030504040204" pitchFamily="50" charset="-128"/>
                <a:ea typeface="メイリオ" panose="020B0604030504040204" pitchFamily="50" charset="-128"/>
              </a:rPr>
              <a:t>50</a:t>
            </a:r>
            <a:r>
              <a:rPr lang="ja-JP" altLang="en-US" sz="3200" dirty="0">
                <a:latin typeface="メイリオ" panose="020B0604030504040204" pitchFamily="50" charset="-128"/>
                <a:ea typeface="メイリオ" panose="020B0604030504040204" pitchFamily="50" charset="-128"/>
              </a:rPr>
              <a:t>＝</a:t>
            </a:r>
            <a:r>
              <a:rPr lang="en-US" altLang="ja-JP" sz="3200" dirty="0">
                <a:latin typeface="メイリオ" panose="020B0604030504040204" pitchFamily="50" charset="-128"/>
                <a:ea typeface="メイリオ" panose="020B0604030504040204" pitchFamily="50" charset="-128"/>
              </a:rPr>
              <a:t>200N/</a:t>
            </a:r>
            <a:r>
              <a:rPr lang="ja-JP" altLang="en-US" sz="3200" dirty="0">
                <a:latin typeface="メイリオ" panose="020B0604030504040204" pitchFamily="50" charset="-128"/>
                <a:ea typeface="メイリオ" panose="020B0604030504040204" pitchFamily="50" charset="-128"/>
              </a:rPr>
              <a:t>㎟＝</a:t>
            </a:r>
            <a:r>
              <a:rPr lang="en-US" altLang="ja-JP" sz="3200" b="1" u="sng" dirty="0">
                <a:solidFill>
                  <a:srgbClr val="EAB200"/>
                </a:solidFill>
                <a:latin typeface="メイリオ" panose="020B0604030504040204" pitchFamily="50" charset="-128"/>
                <a:ea typeface="メイリオ" panose="020B0604030504040204" pitchFamily="50" charset="-128"/>
              </a:rPr>
              <a:t>200MPa</a:t>
            </a:r>
            <a:r>
              <a:rPr lang="ja-JP" altLang="en-US" sz="3200" b="1" u="sng" dirty="0">
                <a:solidFill>
                  <a:srgbClr val="EAB200"/>
                </a:solidFill>
                <a:latin typeface="メイリオ" panose="020B0604030504040204" pitchFamily="50" charset="-128"/>
                <a:ea typeface="メイリオ" panose="020B0604030504040204" pitchFamily="50" charset="-128"/>
              </a:rPr>
              <a:t>　</a:t>
            </a:r>
            <a:endParaRPr lang="en-US" altLang="ja-JP" sz="3200" b="1" u="sng" dirty="0">
              <a:solidFill>
                <a:srgbClr val="EAB200"/>
              </a:solidFill>
              <a:latin typeface="メイリオ" panose="020B0604030504040204" pitchFamily="50" charset="-128"/>
              <a:ea typeface="メイリオ" panose="020B0604030504040204" pitchFamily="50" charset="-128"/>
            </a:endParaRPr>
          </a:p>
        </p:txBody>
      </p:sp>
      <mc:AlternateContent xmlns:mc="http://schemas.openxmlformats.org/markup-compatibility/2006" xmlns:a14="http://schemas.microsoft.com/office/drawing/2010/main">
        <mc:Choice Requires="a14">
          <p:sp>
            <p:nvSpPr>
              <p:cNvPr id="14" name="テキスト ボックス 13"/>
              <p:cNvSpPr txBox="1"/>
              <p:nvPr/>
            </p:nvSpPr>
            <p:spPr>
              <a:xfrm>
                <a:off x="12471047" y="3569209"/>
                <a:ext cx="3620704" cy="879215"/>
              </a:xfrm>
              <a:prstGeom prst="rect">
                <a:avLst/>
              </a:prstGeom>
              <a:noFill/>
            </p:spPr>
            <p:txBody>
              <a:bodyPr wrap="square" rtlCol="0">
                <a:spAutoFit/>
              </a:bodyPr>
              <a:lstStyle/>
              <a:p>
                <a:r>
                  <a:rPr lang="en-US" altLang="ja-JP" sz="2800" b="1" dirty="0">
                    <a:solidFill>
                      <a:schemeClr val="accent1">
                        <a:lumMod val="75000"/>
                      </a:schemeClr>
                    </a:solidFill>
                    <a:latin typeface="メイリオ" panose="020B0604030504040204" pitchFamily="50" charset="-128"/>
                    <a:ea typeface="メイリオ" panose="020B0604030504040204" pitchFamily="50" charset="-128"/>
                  </a:rPr>
                  <a:t>σ</a:t>
                </a:r>
                <a:r>
                  <a:rPr lang="ja-JP" altLang="en-US" sz="2800" b="1" dirty="0">
                    <a:solidFill>
                      <a:schemeClr val="accent1">
                        <a:lumMod val="75000"/>
                      </a:schemeClr>
                    </a:solidFill>
                    <a:latin typeface="メイリオ" panose="020B0604030504040204" pitchFamily="50" charset="-128"/>
                    <a:ea typeface="メイリオ" panose="020B0604030504040204" pitchFamily="50" charset="-128"/>
                  </a:rPr>
                  <a:t>＝</a:t>
                </a:r>
                <a:r>
                  <a:rPr lang="en-US" altLang="ja-JP" sz="3600" b="1" dirty="0">
                    <a:solidFill>
                      <a:schemeClr val="accent1">
                        <a:lumMod val="75000"/>
                      </a:schemeClr>
                    </a:solidFill>
                  </a:rPr>
                  <a:t> </a:t>
                </a:r>
                <a14:m>
                  <m:oMath xmlns:m="http://schemas.openxmlformats.org/officeDocument/2006/math">
                    <m:f>
                      <m:fPr>
                        <m:ctrlPr>
                          <a:rPr lang="en-US" altLang="ja-JP" sz="3600" b="1" i="1">
                            <a:solidFill>
                              <a:schemeClr val="accent1">
                                <a:lumMod val="75000"/>
                              </a:schemeClr>
                            </a:solidFill>
                            <a:latin typeface="Cambria Math" panose="02040503050406030204" pitchFamily="18" charset="0"/>
                          </a:rPr>
                        </m:ctrlPr>
                      </m:fPr>
                      <m:num>
                        <m:r>
                          <a:rPr lang="en-US" altLang="ja-JP" sz="3600" b="1" i="1">
                            <a:solidFill>
                              <a:schemeClr val="accent1">
                                <a:lumMod val="75000"/>
                              </a:schemeClr>
                            </a:solidFill>
                            <a:latin typeface="Cambria Math"/>
                          </a:rPr>
                          <m:t>10000</m:t>
                        </m:r>
                      </m:num>
                      <m:den>
                        <m:r>
                          <a:rPr lang="en-US" altLang="ja-JP" sz="3600" b="1" i="1">
                            <a:solidFill>
                              <a:schemeClr val="accent1">
                                <a:lumMod val="75000"/>
                              </a:schemeClr>
                            </a:solidFill>
                            <a:latin typeface="Cambria Math"/>
                          </a:rPr>
                          <m:t>50</m:t>
                        </m:r>
                      </m:den>
                    </m:f>
                    <m:r>
                      <a:rPr lang="en-US" altLang="ja-JP" sz="3600" b="1" i="0" smtClean="0">
                        <a:solidFill>
                          <a:schemeClr val="accent1">
                            <a:lumMod val="75000"/>
                          </a:schemeClr>
                        </a:solidFill>
                        <a:latin typeface="Cambria Math"/>
                      </a:rPr>
                      <m:t>=</m:t>
                    </m:r>
                    <m:r>
                      <a:rPr lang="en-US" altLang="ja-JP" sz="3600" b="1" i="0" smtClean="0">
                        <a:solidFill>
                          <a:schemeClr val="accent1">
                            <a:lumMod val="75000"/>
                          </a:schemeClr>
                        </a:solidFill>
                        <a:latin typeface="Cambria Math"/>
                      </a:rPr>
                      <m:t>𝟐𝟎𝟎</m:t>
                    </m:r>
                    <m:r>
                      <a:rPr lang="en-US" altLang="ja-JP" sz="3600" b="1" i="0" smtClean="0">
                        <a:solidFill>
                          <a:schemeClr val="accent1">
                            <a:lumMod val="75000"/>
                          </a:schemeClr>
                        </a:solidFill>
                        <a:latin typeface="Cambria Math"/>
                      </a:rPr>
                      <m:t> </m:t>
                    </m:r>
                  </m:oMath>
                </a14:m>
                <a:endParaRPr kumimoji="1" lang="ja-JP" altLang="en-US" sz="2800" dirty="0">
                  <a:latin typeface="メイリオ" panose="020B0604030504040204" pitchFamily="50" charset="-128"/>
                  <a:ea typeface="メイリオ" panose="020B0604030504040204" pitchFamily="50" charset="-128"/>
                </a:endParaRPr>
              </a:p>
            </p:txBody>
          </p:sp>
        </mc:Choice>
        <mc:Fallback xmlns="">
          <p:sp>
            <p:nvSpPr>
              <p:cNvPr id="14" name="テキスト ボックス 13"/>
              <p:cNvSpPr txBox="1">
                <a:spLocks noRot="1" noChangeAspect="1" noMove="1" noResize="1" noEditPoints="1" noAdjustHandles="1" noChangeArrowheads="1" noChangeShapeType="1" noTextEdit="1"/>
              </p:cNvSpPr>
              <p:nvPr/>
            </p:nvSpPr>
            <p:spPr>
              <a:xfrm>
                <a:off x="12471047" y="3569209"/>
                <a:ext cx="3620704" cy="879215"/>
              </a:xfrm>
              <a:prstGeom prst="rect">
                <a:avLst/>
              </a:prstGeom>
              <a:blipFill>
                <a:blip r:embed="rId2"/>
                <a:stretch>
                  <a:fillRect l="-3535" b="-6250"/>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4259395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710401" y="2235371"/>
            <a:ext cx="9880434" cy="1569660"/>
          </a:xfrm>
          <a:prstGeom prst="rect">
            <a:avLst/>
          </a:prstGeom>
          <a:ln>
            <a:solidFill>
              <a:schemeClr val="accent1"/>
            </a:solidFill>
          </a:ln>
        </p:spPr>
        <p:txBody>
          <a:bodyPr wrap="square">
            <a:spAutoFit/>
          </a:bodyPr>
          <a:lstStyle/>
          <a:p>
            <a:r>
              <a:rPr lang="ja-JP" altLang="en-US" sz="3200" dirty="0">
                <a:latin typeface="メイリオ" panose="020B0604030504040204" pitchFamily="50" charset="-128"/>
                <a:ea typeface="メイリオ" panose="020B0604030504040204" pitchFamily="50" charset="-128"/>
              </a:rPr>
              <a:t>直径</a:t>
            </a:r>
            <a:r>
              <a:rPr lang="en-US" altLang="ja-JP" sz="3200" dirty="0">
                <a:latin typeface="メイリオ" panose="020B0604030504040204" pitchFamily="50" charset="-128"/>
                <a:ea typeface="メイリオ" panose="020B0604030504040204" pitchFamily="50" charset="-128"/>
              </a:rPr>
              <a:t>10</a:t>
            </a:r>
            <a:r>
              <a:rPr lang="ja-JP" altLang="en-US" sz="3200" dirty="0">
                <a:latin typeface="メイリオ" panose="020B0604030504040204" pitchFamily="50" charset="-128"/>
                <a:ea typeface="メイリオ" panose="020B0604030504040204" pitchFamily="50" charset="-128"/>
              </a:rPr>
              <a:t>㎜の円柱の延性材料の試験片について、常温で引張試験を行った。降伏点での引張力が</a:t>
            </a:r>
            <a:r>
              <a:rPr lang="en-US" altLang="ja-JP" sz="3200" dirty="0">
                <a:latin typeface="メイリオ" panose="020B0604030504040204" pitchFamily="50" charset="-128"/>
                <a:ea typeface="メイリオ" panose="020B0604030504040204" pitchFamily="50" charset="-128"/>
              </a:rPr>
              <a:t>25000N</a:t>
            </a:r>
            <a:r>
              <a:rPr lang="ja-JP" altLang="en-US" sz="3200" dirty="0">
                <a:latin typeface="メイリオ" panose="020B0604030504040204" pitchFamily="50" charset="-128"/>
                <a:ea typeface="メイリオ" panose="020B0604030504040204" pitchFamily="50" charset="-128"/>
              </a:rPr>
              <a:t>であった時、引張応力（</a:t>
            </a:r>
            <a:r>
              <a:rPr lang="en-US" altLang="ja-JP" sz="3200" dirty="0">
                <a:latin typeface="メイリオ" panose="020B0604030504040204" pitchFamily="50" charset="-128"/>
                <a:ea typeface="メイリオ" panose="020B0604030504040204" pitchFamily="50" charset="-128"/>
              </a:rPr>
              <a:t>MPa</a:t>
            </a:r>
            <a:r>
              <a:rPr lang="ja-JP" altLang="en-US" sz="3200" dirty="0">
                <a:latin typeface="メイリオ" panose="020B0604030504040204" pitchFamily="50" charset="-128"/>
                <a:ea typeface="メイリオ" panose="020B0604030504040204" pitchFamily="50" charset="-128"/>
              </a:rPr>
              <a:t>）はいくらか</a:t>
            </a:r>
          </a:p>
        </p:txBody>
      </p:sp>
      <p:sp>
        <p:nvSpPr>
          <p:cNvPr id="22" name="テキスト ボックス 21">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応力とひずみ</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a:t>
            </a:r>
            <a:r>
              <a:rPr kumimoji="1" lang="ja-JP" altLang="en-US" dirty="0"/>
              <a:t>７　材料</a:t>
            </a:r>
          </a:p>
        </p:txBody>
      </p:sp>
    </p:spTree>
    <p:extLst>
      <p:ext uri="{BB962C8B-B14F-4D97-AF65-F5344CB8AC3E}">
        <p14:creationId xmlns:p14="http://schemas.microsoft.com/office/powerpoint/2010/main" val="1287497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コンテンツ プレースホルダー 5">
            <a:extLst>
              <a:ext uri="{FF2B5EF4-FFF2-40B4-BE49-F238E27FC236}">
                <a16:creationId xmlns:a16="http://schemas.microsoft.com/office/drawing/2014/main" id="{6B31834D-3CB7-490D-B7FB-7179DBBE79F3}"/>
              </a:ext>
            </a:extLst>
          </p:cNvPr>
          <p:cNvSpPr>
            <a:spLocks noGrp="1"/>
          </p:cNvSpPr>
          <p:nvPr>
            <p:ph idx="1"/>
          </p:nvPr>
        </p:nvSpPr>
        <p:spPr>
          <a:xfrm>
            <a:off x="4883075" y="1539889"/>
            <a:ext cx="10515600" cy="584775"/>
          </a:xfrm>
        </p:spPr>
        <p:txBody>
          <a:bodyPr>
            <a:normAutofit lnSpcReduction="10000"/>
          </a:bodyPr>
          <a:lstStyle/>
          <a:p>
            <a:pPr marL="0" indent="0">
              <a:buNone/>
            </a:pPr>
            <a:r>
              <a:rPr lang="ja-JP" altLang="en-US" sz="3600" b="0" i="0" dirty="0">
                <a:solidFill>
                  <a:srgbClr val="333333"/>
                </a:solidFill>
                <a:effectLst/>
                <a:latin typeface="Hiragino Kaku Gothic ProN"/>
              </a:rPr>
              <a:t>練習問題</a:t>
            </a:r>
            <a:endParaRPr lang="ja-JP" altLang="en-US" dirty="0"/>
          </a:p>
        </p:txBody>
      </p:sp>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a:extLst>
              <a:ext uri="{FF2B5EF4-FFF2-40B4-BE49-F238E27FC236}">
                <a16:creationId xmlns:a16="http://schemas.microsoft.com/office/drawing/2014/main" id="{CF470CCA-2887-4113-9E10-637D4AEA354D}"/>
              </a:ext>
            </a:extLst>
          </p:cNvPr>
          <p:cNvCxnSpPr/>
          <p:nvPr/>
        </p:nvCxnSpPr>
        <p:spPr>
          <a:xfrm>
            <a:off x="4883075" y="1968649"/>
            <a:ext cx="1969546"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710401" y="2235371"/>
            <a:ext cx="9880434" cy="1569660"/>
          </a:xfrm>
          <a:prstGeom prst="rect">
            <a:avLst/>
          </a:prstGeom>
          <a:ln>
            <a:solidFill>
              <a:schemeClr val="accent1"/>
            </a:solidFill>
          </a:ln>
        </p:spPr>
        <p:txBody>
          <a:bodyPr wrap="square">
            <a:spAutoFit/>
          </a:bodyPr>
          <a:lstStyle/>
          <a:p>
            <a:r>
              <a:rPr lang="ja-JP" altLang="en-US" sz="3200" dirty="0">
                <a:latin typeface="メイリオ" panose="020B0604030504040204" pitchFamily="50" charset="-128"/>
                <a:ea typeface="メイリオ" panose="020B0604030504040204" pitchFamily="50" charset="-128"/>
              </a:rPr>
              <a:t>直径</a:t>
            </a:r>
            <a:r>
              <a:rPr lang="en-US" altLang="ja-JP" sz="3200" dirty="0">
                <a:latin typeface="メイリオ" panose="020B0604030504040204" pitchFamily="50" charset="-128"/>
                <a:ea typeface="メイリオ" panose="020B0604030504040204" pitchFamily="50" charset="-128"/>
              </a:rPr>
              <a:t>10</a:t>
            </a:r>
            <a:r>
              <a:rPr lang="ja-JP" altLang="en-US" sz="3200" dirty="0">
                <a:latin typeface="メイリオ" panose="020B0604030504040204" pitchFamily="50" charset="-128"/>
                <a:ea typeface="メイリオ" panose="020B0604030504040204" pitchFamily="50" charset="-128"/>
              </a:rPr>
              <a:t>㎜の円柱の延性材料の試験片について、常温で引張試験を行った。降伏点での引張力が</a:t>
            </a:r>
            <a:r>
              <a:rPr lang="en-US" altLang="ja-JP" sz="3200" dirty="0">
                <a:latin typeface="メイリオ" panose="020B0604030504040204" pitchFamily="50" charset="-128"/>
                <a:ea typeface="メイリオ" panose="020B0604030504040204" pitchFamily="50" charset="-128"/>
              </a:rPr>
              <a:t>25000N</a:t>
            </a:r>
            <a:r>
              <a:rPr lang="ja-JP" altLang="en-US" sz="3200" dirty="0">
                <a:latin typeface="メイリオ" panose="020B0604030504040204" pitchFamily="50" charset="-128"/>
                <a:ea typeface="メイリオ" panose="020B0604030504040204" pitchFamily="50" charset="-128"/>
              </a:rPr>
              <a:t>であった時、引張応力（</a:t>
            </a:r>
            <a:r>
              <a:rPr lang="en-US" altLang="ja-JP" sz="3200" dirty="0">
                <a:latin typeface="メイリオ" panose="020B0604030504040204" pitchFamily="50" charset="-128"/>
                <a:ea typeface="メイリオ" panose="020B0604030504040204" pitchFamily="50" charset="-128"/>
              </a:rPr>
              <a:t>MPa</a:t>
            </a:r>
            <a:r>
              <a:rPr lang="ja-JP" altLang="en-US" sz="3200" dirty="0">
                <a:latin typeface="メイリオ" panose="020B0604030504040204" pitchFamily="50" charset="-128"/>
                <a:ea typeface="メイリオ" panose="020B0604030504040204" pitchFamily="50" charset="-128"/>
              </a:rPr>
              <a:t>）はいくらか</a:t>
            </a:r>
          </a:p>
        </p:txBody>
      </p:sp>
      <p:sp>
        <p:nvSpPr>
          <p:cNvPr id="22" name="テキスト ボックス 21">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応力とひずみ</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p:sp>
        <p:nvSpPr>
          <p:cNvPr id="23"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part5</a:t>
            </a:r>
            <a:r>
              <a:rPr kumimoji="1" lang="ja-JP" altLang="en-US" dirty="0"/>
              <a:t>　</a:t>
            </a:r>
            <a:r>
              <a:rPr lang="ja-JP" altLang="en-US" dirty="0"/>
              <a:t>流体</a:t>
            </a:r>
            <a:endParaRPr kumimoji="1" lang="ja-JP" altLang="en-US" dirty="0"/>
          </a:p>
        </p:txBody>
      </p:sp>
      <p:grpSp>
        <p:nvGrpSpPr>
          <p:cNvPr id="8" name="グループ化 7">
            <a:extLst>
              <a:ext uri="{FF2B5EF4-FFF2-40B4-BE49-F238E27FC236}">
                <a16:creationId xmlns:a16="http://schemas.microsoft.com/office/drawing/2014/main" id="{F39284DE-4A4B-495E-8163-2D2CBADB378C}"/>
              </a:ext>
            </a:extLst>
          </p:cNvPr>
          <p:cNvGrpSpPr/>
          <p:nvPr/>
        </p:nvGrpSpPr>
        <p:grpSpPr>
          <a:xfrm>
            <a:off x="683831" y="4141916"/>
            <a:ext cx="6168790" cy="2420933"/>
            <a:chOff x="683831" y="4026166"/>
            <a:chExt cx="6168790" cy="2420933"/>
          </a:xfrm>
        </p:grpSpPr>
        <p:sp>
          <p:nvSpPr>
            <p:cNvPr id="9" name="コンテンツ プレースホルダー 5">
              <a:extLst>
                <a:ext uri="{FF2B5EF4-FFF2-40B4-BE49-F238E27FC236}">
                  <a16:creationId xmlns:a16="http://schemas.microsoft.com/office/drawing/2014/main" id="{BFD67AF8-03E8-44DD-BA27-74314602B704}"/>
                </a:ext>
              </a:extLst>
            </p:cNvPr>
            <p:cNvSpPr txBox="1">
              <a:spLocks/>
            </p:cNvSpPr>
            <p:nvPr/>
          </p:nvSpPr>
          <p:spPr>
            <a:xfrm>
              <a:off x="710401" y="4026166"/>
              <a:ext cx="2209755" cy="403259"/>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r>
                <a:rPr lang="ja-JP" altLang="en-US" b="1" dirty="0">
                  <a:solidFill>
                    <a:schemeClr val="accent1">
                      <a:lumMod val="75000"/>
                    </a:schemeClr>
                  </a:solidFill>
                  <a:latin typeface="Hiragino Kaku Gothic ProN"/>
                </a:rPr>
                <a:t>使用公式</a:t>
              </a:r>
              <a:endParaRPr lang="ja-JP" altLang="en-US" sz="2000" b="1" dirty="0">
                <a:solidFill>
                  <a:schemeClr val="accent1">
                    <a:lumMod val="75000"/>
                  </a:schemeClr>
                </a:solidFill>
              </a:endParaRPr>
            </a:p>
          </p:txBody>
        </p:sp>
        <p:grpSp>
          <p:nvGrpSpPr>
            <p:cNvPr id="10" name="グループ化 9">
              <a:extLst>
                <a:ext uri="{FF2B5EF4-FFF2-40B4-BE49-F238E27FC236}">
                  <a16:creationId xmlns:a16="http://schemas.microsoft.com/office/drawing/2014/main" id="{D039BFCE-4118-44CE-AE85-F1B66E3117A2}"/>
                </a:ext>
              </a:extLst>
            </p:cNvPr>
            <p:cNvGrpSpPr/>
            <p:nvPr/>
          </p:nvGrpSpPr>
          <p:grpSpPr>
            <a:xfrm>
              <a:off x="683831" y="4350919"/>
              <a:ext cx="6168790" cy="2096180"/>
              <a:chOff x="383862" y="4365302"/>
              <a:chExt cx="4414632" cy="2114442"/>
            </a:xfrm>
          </p:grpSpPr>
          <p:sp>
            <p:nvSpPr>
              <p:cNvPr id="12" name="コンテンツ プレースホルダー 5">
                <a:extLst>
                  <a:ext uri="{FF2B5EF4-FFF2-40B4-BE49-F238E27FC236}">
                    <a16:creationId xmlns:a16="http://schemas.microsoft.com/office/drawing/2014/main" id="{5033C54A-0A07-465B-91D6-52E6E8CEE3ED}"/>
                  </a:ext>
                </a:extLst>
              </p:cNvPr>
              <p:cNvSpPr txBox="1">
                <a:spLocks/>
              </p:cNvSpPr>
              <p:nvPr/>
            </p:nvSpPr>
            <p:spPr>
              <a:xfrm>
                <a:off x="383862" y="4365302"/>
                <a:ext cx="4132707" cy="2114442"/>
              </a:xfrm>
              <a:prstGeom prst="rect">
                <a:avLst/>
              </a:prstGeom>
              <a:solidFill>
                <a:schemeClr val="bg1">
                  <a:lumMod val="95000"/>
                </a:schemeClr>
              </a:solidFill>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メイリオ" panose="020B0604030504040204" pitchFamily="50" charset="-128"/>
                    <a:ea typeface="メイリオ" panose="020B0604030504040204"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メイリオ" panose="020B0604030504040204" pitchFamily="50" charset="-128"/>
                    <a:ea typeface="メイリオ" panose="020B0604030504040204"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メイリオ" panose="020B0604030504040204" pitchFamily="50" charset="-128"/>
                    <a:ea typeface="メイリオ" panose="020B0604030504040204"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メイリオ" panose="020B0604030504040204" pitchFamily="50" charset="-128"/>
                    <a:ea typeface="メイリオ" panose="020B0604030504040204"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Font typeface="Arial" panose="020B0604020202020204" pitchFamily="34" charset="0"/>
                  <a:buNone/>
                </a:pPr>
                <a:endParaRPr lang="en-US" altLang="ja-JP" b="1" i="0" dirty="0">
                  <a:solidFill>
                    <a:schemeClr val="accent1">
                      <a:lumMod val="75000"/>
                    </a:schemeClr>
                  </a:solidFill>
                  <a:effectLst/>
                </a:endParaRPr>
              </a:p>
            </p:txBody>
          </p:sp>
          <mc:AlternateContent xmlns:mc="http://schemas.openxmlformats.org/markup-compatibility/2006" xmlns:a14="http://schemas.microsoft.com/office/drawing/2010/main">
            <mc:Choice Requires="a14">
              <p:sp>
                <p:nvSpPr>
                  <p:cNvPr id="14" name="テキスト ボックス 13">
                    <a:extLst>
                      <a:ext uri="{FF2B5EF4-FFF2-40B4-BE49-F238E27FC236}">
                        <a16:creationId xmlns:a16="http://schemas.microsoft.com/office/drawing/2014/main" id="{2DD7871C-C8BC-405F-9D4F-03FE1F6C44BF}"/>
                      </a:ext>
                    </a:extLst>
                  </p:cNvPr>
                  <p:cNvSpPr txBox="1"/>
                  <p:nvPr/>
                </p:nvSpPr>
                <p:spPr>
                  <a:xfrm>
                    <a:off x="563352" y="4365303"/>
                    <a:ext cx="3826371" cy="895024"/>
                  </a:xfrm>
                  <a:prstGeom prst="rect">
                    <a:avLst/>
                  </a:prstGeom>
                  <a:noFill/>
                </p:spPr>
                <p:txBody>
                  <a:bodyPr wrap="square" rtlCol="0">
                    <a:spAutoFit/>
                  </a:bodyPr>
                  <a:lstStyle/>
                  <a:p>
                    <a:r>
                      <a:rPr lang="en-US" altLang="ja-JP" sz="2800" b="1" dirty="0">
                        <a:solidFill>
                          <a:schemeClr val="accent1">
                            <a:lumMod val="75000"/>
                          </a:schemeClr>
                        </a:solidFill>
                        <a:latin typeface="メイリオ" panose="020B0604030504040204" pitchFamily="50" charset="-128"/>
                        <a:ea typeface="メイリオ" panose="020B0604030504040204" pitchFamily="50" charset="-128"/>
                      </a:rPr>
                      <a:t>σ</a:t>
                    </a:r>
                    <a:r>
                      <a:rPr lang="ja-JP" altLang="en-US" sz="2800" b="1" i="1" dirty="0">
                        <a:solidFill>
                          <a:schemeClr val="accent1">
                            <a:lumMod val="75000"/>
                          </a:schemeClr>
                        </a:solidFill>
                        <a:latin typeface="メイリオ" panose="020B0604030504040204" pitchFamily="50" charset="-128"/>
                        <a:ea typeface="メイリオ" panose="020B0604030504040204" pitchFamily="50" charset="-128"/>
                      </a:rPr>
                      <a:t>＝</a:t>
                    </a:r>
                    <a14:m>
                      <m:oMath xmlns:m="http://schemas.openxmlformats.org/officeDocument/2006/math">
                        <m:f>
                          <m:fPr>
                            <m:ctrlPr>
                              <a:rPr lang="en-US" altLang="ja-JP" sz="3600" b="1" i="1">
                                <a:solidFill>
                                  <a:schemeClr val="accent1">
                                    <a:lumMod val="75000"/>
                                  </a:schemeClr>
                                </a:solidFill>
                                <a:latin typeface="Cambria Math" panose="02040503050406030204" pitchFamily="18" charset="0"/>
                              </a:rPr>
                            </m:ctrlPr>
                          </m:fPr>
                          <m:num>
                            <m:r>
                              <a:rPr lang="en-US" altLang="ja-JP" sz="3600" b="1" i="1" smtClean="0">
                                <a:solidFill>
                                  <a:schemeClr val="accent1">
                                    <a:lumMod val="75000"/>
                                  </a:schemeClr>
                                </a:solidFill>
                                <a:latin typeface="Cambria Math"/>
                              </a:rPr>
                              <m:t>𝑷</m:t>
                            </m:r>
                          </m:num>
                          <m:den>
                            <m:r>
                              <a:rPr lang="en-US" altLang="ja-JP" sz="3600" b="1" i="1" smtClean="0">
                                <a:solidFill>
                                  <a:schemeClr val="accent1">
                                    <a:lumMod val="75000"/>
                                  </a:schemeClr>
                                </a:solidFill>
                                <a:latin typeface="Cambria Math"/>
                              </a:rPr>
                              <m:t>𝑨</m:t>
                            </m:r>
                          </m:den>
                        </m:f>
                      </m:oMath>
                    </a14:m>
                    <a:endParaRPr kumimoji="1" lang="ja-JP" altLang="en-US" sz="4000" dirty="0">
                      <a:latin typeface="メイリオ" panose="020B0604030504040204" pitchFamily="50" charset="-128"/>
                      <a:ea typeface="メイリオ" panose="020B0604030504040204" pitchFamily="50" charset="-128"/>
                    </a:endParaRPr>
                  </a:p>
                </p:txBody>
              </p:sp>
            </mc:Choice>
            <mc:Fallback xmlns="">
              <p:sp>
                <p:nvSpPr>
                  <p:cNvPr id="43" name="テキスト ボックス 42"/>
                  <p:cNvSpPr txBox="1">
                    <a:spLocks noRot="1" noChangeAspect="1" noMove="1" noResize="1" noEditPoints="1" noAdjustHandles="1" noChangeArrowheads="1" noChangeShapeType="1" noTextEdit="1"/>
                  </p:cNvSpPr>
                  <p:nvPr/>
                </p:nvSpPr>
                <p:spPr>
                  <a:xfrm>
                    <a:off x="563352" y="4365303"/>
                    <a:ext cx="3826371" cy="895024"/>
                  </a:xfrm>
                  <a:prstGeom prst="rect">
                    <a:avLst/>
                  </a:prstGeom>
                  <a:blipFill rotWithShape="1">
                    <a:blip r:embed="rId2"/>
                    <a:stretch>
                      <a:fillRect l="-2281" b="-6897"/>
                    </a:stretch>
                  </a:blipFill>
                </p:spPr>
                <p:txBody>
                  <a:bodyPr/>
                  <a:lstStyle/>
                  <a:p>
                    <a:r>
                      <a:rPr lang="ja-JP" altLang="en-US">
                        <a:noFill/>
                      </a:rPr>
                      <a:t> </a:t>
                    </a:r>
                  </a:p>
                </p:txBody>
              </p:sp>
            </mc:Fallback>
          </mc:AlternateContent>
          <p:sp>
            <p:nvSpPr>
              <p:cNvPr id="15" name="テキスト ボックス 14">
                <a:extLst>
                  <a:ext uri="{FF2B5EF4-FFF2-40B4-BE49-F238E27FC236}">
                    <a16:creationId xmlns:a16="http://schemas.microsoft.com/office/drawing/2014/main" id="{78AE6E81-E755-4943-8FBD-FB0312CD1486}"/>
                  </a:ext>
                </a:extLst>
              </p:cNvPr>
              <p:cNvSpPr txBox="1"/>
              <p:nvPr/>
            </p:nvSpPr>
            <p:spPr>
              <a:xfrm>
                <a:off x="563351" y="5501480"/>
                <a:ext cx="4235143" cy="877044"/>
              </a:xfrm>
              <a:prstGeom prst="rect">
                <a:avLst/>
              </a:prstGeom>
              <a:noFill/>
            </p:spPr>
            <p:txBody>
              <a:bodyPr wrap="square" rtlCol="0">
                <a:spAutoFit/>
              </a:bodyPr>
              <a:lstStyle/>
              <a:p>
                <a:r>
                  <a:rPr lang="en-US" altLang="ja-JP" sz="2000" b="1" dirty="0">
                    <a:latin typeface="メイリオ" panose="020B0604030504040204" pitchFamily="50" charset="-128"/>
                    <a:ea typeface="メイリオ" panose="020B0604030504040204" pitchFamily="50" charset="-128"/>
                  </a:rPr>
                  <a:t>σ</a:t>
                </a:r>
                <a:r>
                  <a:rPr lang="ja-JP" altLang="en-US" sz="2000" b="1" dirty="0">
                    <a:latin typeface="メイリオ" panose="020B0604030504040204" pitchFamily="50" charset="-128"/>
                    <a:ea typeface="メイリオ" panose="020B0604030504040204" pitchFamily="50" charset="-128"/>
                  </a:rPr>
                  <a:t>：引張応力</a:t>
                </a:r>
                <a:r>
                  <a:rPr lang="en-US" altLang="ja-JP" sz="2000" b="1" dirty="0">
                    <a:latin typeface="メイリオ" panose="020B0604030504040204" pitchFamily="50" charset="-128"/>
                    <a:ea typeface="メイリオ" panose="020B0604030504040204" pitchFamily="50" charset="-128"/>
                  </a:rPr>
                  <a:t>(MPa)</a:t>
                </a:r>
                <a:r>
                  <a:rPr lang="ja-JP" altLang="en-US" sz="2000" b="1" dirty="0">
                    <a:latin typeface="メイリオ" panose="020B0604030504040204" pitchFamily="50" charset="-128"/>
                    <a:ea typeface="メイリオ" panose="020B0604030504040204" pitchFamily="50" charset="-128"/>
                  </a:rPr>
                  <a:t>　</a:t>
                </a:r>
                <a:r>
                  <a:rPr lang="en-US" altLang="ja-JP" sz="2000" b="1" dirty="0">
                    <a:latin typeface="メイリオ" panose="020B0604030504040204" pitchFamily="50" charset="-128"/>
                    <a:ea typeface="メイリオ" panose="020B0604030504040204" pitchFamily="50" charset="-128"/>
                  </a:rPr>
                  <a:t>P</a:t>
                </a:r>
                <a:r>
                  <a:rPr lang="ja-JP" altLang="en-US" sz="2000" b="1" dirty="0">
                    <a:latin typeface="メイリオ" panose="020B0604030504040204" pitchFamily="50" charset="-128"/>
                    <a:ea typeface="メイリオ" panose="020B0604030504040204" pitchFamily="50" charset="-128"/>
                  </a:rPr>
                  <a:t>：引張力</a:t>
                </a:r>
                <a:r>
                  <a:rPr lang="en-US" altLang="ja-JP" sz="2000" b="1" dirty="0">
                    <a:latin typeface="メイリオ" panose="020B0604030504040204" pitchFamily="50" charset="-128"/>
                    <a:ea typeface="メイリオ" panose="020B0604030504040204" pitchFamily="50" charset="-128"/>
                  </a:rPr>
                  <a:t>(N)</a:t>
                </a:r>
              </a:p>
              <a:p>
                <a:endParaRPr lang="en-US" altLang="ja-JP" sz="1050" b="1" dirty="0">
                  <a:latin typeface="メイリオ" panose="020B0604030504040204" pitchFamily="50" charset="-128"/>
                  <a:ea typeface="メイリオ" panose="020B0604030504040204" pitchFamily="50" charset="-128"/>
                </a:endParaRPr>
              </a:p>
              <a:p>
                <a:r>
                  <a:rPr lang="en-US" altLang="ja-JP" sz="2000" b="1" dirty="0">
                    <a:latin typeface="メイリオ" panose="020B0604030504040204" pitchFamily="50" charset="-128"/>
                    <a:ea typeface="メイリオ" panose="020B0604030504040204" pitchFamily="50" charset="-128"/>
                  </a:rPr>
                  <a:t>A</a:t>
                </a:r>
                <a:r>
                  <a:rPr lang="ja-JP" altLang="en-US" sz="2000" b="1" dirty="0">
                    <a:latin typeface="メイリオ" panose="020B0604030504040204" pitchFamily="50" charset="-128"/>
                    <a:ea typeface="メイリオ" panose="020B0604030504040204" pitchFamily="50" charset="-128"/>
                  </a:rPr>
                  <a:t>：原断面積</a:t>
                </a:r>
                <a:r>
                  <a:rPr lang="en-US" altLang="ja-JP" sz="2000" b="1"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a:t>
                </a:r>
                <a:r>
                  <a:rPr lang="en-US" altLang="ja-JP" sz="2000" b="1" dirty="0">
                    <a:latin typeface="メイリオ" panose="020B0604030504040204" pitchFamily="50" charset="-128"/>
                    <a:ea typeface="メイリオ" panose="020B0604030504040204" pitchFamily="50" charset="-128"/>
                  </a:rPr>
                  <a:t>)</a:t>
                </a:r>
                <a:endParaRPr lang="ja-JP" altLang="en-US" sz="2000" b="1" dirty="0">
                  <a:latin typeface="メイリオ" panose="020B0604030504040204" pitchFamily="50" charset="-128"/>
                  <a:ea typeface="メイリオ" panose="020B0604030504040204" pitchFamily="50" charset="-128"/>
                </a:endParaRPr>
              </a:p>
            </p:txBody>
          </p:sp>
        </p:grpSp>
      </p:grpSp>
      <p:sp>
        <p:nvSpPr>
          <p:cNvPr id="2" name="テキスト ボックス 1">
            <a:extLst>
              <a:ext uri="{FF2B5EF4-FFF2-40B4-BE49-F238E27FC236}">
                <a16:creationId xmlns:a16="http://schemas.microsoft.com/office/drawing/2014/main" id="{B645296A-EFD5-46E1-9FA3-205A28A2173A}"/>
              </a:ext>
            </a:extLst>
          </p:cNvPr>
          <p:cNvSpPr txBox="1"/>
          <p:nvPr/>
        </p:nvSpPr>
        <p:spPr>
          <a:xfrm>
            <a:off x="6852621" y="4638927"/>
            <a:ext cx="5080000" cy="954107"/>
          </a:xfrm>
          <a:prstGeom prst="rect">
            <a:avLst/>
          </a:prstGeom>
          <a:solidFill>
            <a:srgbClr val="F4F5F8"/>
          </a:solidFill>
        </p:spPr>
        <p:txBody>
          <a:bodyPr wrap="square" rtlCol="0">
            <a:spAutoFit/>
          </a:bodyPr>
          <a:lstStyle/>
          <a:p>
            <a:r>
              <a:rPr kumimoji="1" lang="ja-JP" altLang="en-US" sz="2800" b="1" dirty="0">
                <a:solidFill>
                  <a:schemeClr val="accent1">
                    <a:lumMod val="50000"/>
                  </a:schemeClr>
                </a:solidFill>
                <a:latin typeface="メイリオ" panose="020B0604030504040204" pitchFamily="50" charset="-128"/>
                <a:ea typeface="メイリオ" panose="020B0604030504040204" pitchFamily="50" charset="-128"/>
              </a:rPr>
              <a:t>ポイント</a:t>
            </a:r>
            <a:endParaRPr kumimoji="1" lang="en-US" altLang="ja-JP" sz="2800" b="1" dirty="0">
              <a:solidFill>
                <a:schemeClr val="accent1">
                  <a:lumMod val="50000"/>
                </a:schemeClr>
              </a:solidFill>
              <a:latin typeface="メイリオ" panose="020B0604030504040204" pitchFamily="50" charset="-128"/>
              <a:ea typeface="メイリオ" panose="020B0604030504040204" pitchFamily="50" charset="-128"/>
            </a:endParaRPr>
          </a:p>
          <a:p>
            <a:r>
              <a:rPr kumimoji="1" lang="ja-JP" altLang="en-US" sz="2800" dirty="0">
                <a:latin typeface="メイリオ" panose="020B0604030504040204" pitchFamily="50" charset="-128"/>
                <a:ea typeface="メイリオ" panose="020B0604030504040204" pitchFamily="50" charset="-128"/>
              </a:rPr>
              <a:t>直径</a:t>
            </a:r>
            <a:r>
              <a:rPr kumimoji="1" lang="en-US" altLang="ja-JP" sz="2800" dirty="0">
                <a:latin typeface="メイリオ" panose="020B0604030504040204" pitchFamily="50" charset="-128"/>
                <a:ea typeface="メイリオ" panose="020B0604030504040204" pitchFamily="50" charset="-128"/>
              </a:rPr>
              <a:t>10</a:t>
            </a:r>
            <a:r>
              <a:rPr kumimoji="1" lang="ja-JP" altLang="en-US" sz="2800" dirty="0">
                <a:latin typeface="メイリオ" panose="020B0604030504040204" pitchFamily="50" charset="-128"/>
                <a:ea typeface="メイリオ" panose="020B0604030504040204" pitchFamily="50" charset="-128"/>
              </a:rPr>
              <a:t>㎜から原断面積を導く</a:t>
            </a:r>
          </a:p>
        </p:txBody>
      </p:sp>
    </p:spTree>
    <p:extLst>
      <p:ext uri="{BB962C8B-B14F-4D97-AF65-F5344CB8AC3E}">
        <p14:creationId xmlns:p14="http://schemas.microsoft.com/office/powerpoint/2010/main" val="3082139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a:extLst>
              <a:ext uri="{FF2B5EF4-FFF2-40B4-BE49-F238E27FC236}">
                <a16:creationId xmlns:a16="http://schemas.microsoft.com/office/drawing/2014/main" id="{E0F40272-3C62-450E-AEB0-EBC5CAF3DBDF}"/>
              </a:ext>
            </a:extLst>
          </p:cNvPr>
          <p:cNvSpPr/>
          <p:nvPr/>
        </p:nvSpPr>
        <p:spPr>
          <a:xfrm>
            <a:off x="45203" y="1141809"/>
            <a:ext cx="86927" cy="404813"/>
          </a:xfrm>
          <a:prstGeom prst="rect">
            <a:avLst/>
          </a:prstGeom>
          <a:solidFill>
            <a:srgbClr val="6B83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タイトル 1">
            <a:extLst>
              <a:ext uri="{FF2B5EF4-FFF2-40B4-BE49-F238E27FC236}">
                <a16:creationId xmlns:a16="http://schemas.microsoft.com/office/drawing/2014/main" id="{BCABE34D-4D57-4C6B-99E6-F6A776E57EC1}"/>
              </a:ext>
            </a:extLst>
          </p:cNvPr>
          <p:cNvSpPr>
            <a:spLocks noGrp="1"/>
          </p:cNvSpPr>
          <p:nvPr>
            <p:ph type="title"/>
          </p:nvPr>
        </p:nvSpPr>
        <p:spPr>
          <a:xfrm>
            <a:off x="0" y="160703"/>
            <a:ext cx="10515600" cy="869584"/>
          </a:xfrm>
        </p:spPr>
        <p:txBody>
          <a:bodyPr/>
          <a:lstStyle/>
          <a:p>
            <a:r>
              <a:rPr kumimoji="1" lang="ja-JP" altLang="en-US" dirty="0"/>
              <a:t>基礎 </a:t>
            </a:r>
            <a:r>
              <a:rPr kumimoji="1" lang="en-US" altLang="ja-JP" dirty="0"/>
              <a:t>part</a:t>
            </a:r>
            <a:r>
              <a:rPr kumimoji="1" lang="ja-JP" altLang="en-US" dirty="0"/>
              <a:t>７　材料</a:t>
            </a:r>
          </a:p>
        </p:txBody>
      </p:sp>
      <p:sp>
        <p:nvSpPr>
          <p:cNvPr id="30" name="テキスト ボックス 29">
            <a:extLst>
              <a:ext uri="{FF2B5EF4-FFF2-40B4-BE49-F238E27FC236}">
                <a16:creationId xmlns:a16="http://schemas.microsoft.com/office/drawing/2014/main" id="{E6CFD33E-2873-40E1-B82A-84D5D8895069}"/>
              </a:ext>
            </a:extLst>
          </p:cNvPr>
          <p:cNvSpPr txBox="1"/>
          <p:nvPr/>
        </p:nvSpPr>
        <p:spPr>
          <a:xfrm>
            <a:off x="66349" y="1100741"/>
            <a:ext cx="8277986" cy="584775"/>
          </a:xfrm>
          <a:prstGeom prst="rect">
            <a:avLst/>
          </a:prstGeom>
          <a:noFill/>
        </p:spPr>
        <p:txBody>
          <a:bodyPr wrap="square">
            <a:spAutoFit/>
          </a:bodyPr>
          <a:lstStyle/>
          <a:p>
            <a:r>
              <a:rPr lang="ja-JP" altLang="en-US" sz="3200" b="1" dirty="0">
                <a:solidFill>
                  <a:schemeClr val="tx1">
                    <a:lumMod val="50000"/>
                    <a:lumOff val="50000"/>
                  </a:schemeClr>
                </a:solidFill>
                <a:latin typeface="メイリオ" panose="020B0604030504040204" pitchFamily="50" charset="-128"/>
                <a:ea typeface="メイリオ" panose="020B0604030504040204" pitchFamily="50" charset="-128"/>
              </a:rPr>
              <a:t>応力とひずみ</a:t>
            </a:r>
            <a:endParaRPr kumimoji="1" lang="en-US" altLang="ja-JP" sz="3200" b="1" dirty="0">
              <a:solidFill>
                <a:schemeClr val="tx1">
                  <a:lumMod val="50000"/>
                  <a:lumOff val="50000"/>
                </a:schemeClr>
              </a:solidFill>
              <a:latin typeface="メイリオ" panose="020B0604030504040204" pitchFamily="50" charset="-128"/>
              <a:ea typeface="メイリオ" panose="020B0604030504040204" pitchFamily="50" charset="-128"/>
            </a:endParaRPr>
          </a:p>
        </p:txBody>
      </p:sp>
      <mc:AlternateContent xmlns:mc="http://schemas.openxmlformats.org/markup-compatibility/2006" xmlns:a14="http://schemas.microsoft.com/office/drawing/2010/main">
        <mc:Choice Requires="a14">
          <p:sp>
            <p:nvSpPr>
              <p:cNvPr id="15" name="正方形/長方形 14"/>
              <p:cNvSpPr/>
              <p:nvPr/>
            </p:nvSpPr>
            <p:spPr>
              <a:xfrm>
                <a:off x="317583" y="1755970"/>
                <a:ext cx="9880434" cy="4609467"/>
              </a:xfrm>
              <a:prstGeom prst="rect">
                <a:avLst/>
              </a:prstGeom>
              <a:ln>
                <a:solidFill>
                  <a:schemeClr val="bg1"/>
                </a:solidFill>
              </a:ln>
            </p:spPr>
            <p:txBody>
              <a:bodyPr wrap="square">
                <a:spAutoFit/>
              </a:bodyPr>
              <a:lstStyle/>
              <a:p>
                <a:r>
                  <a:rPr lang="en-US" altLang="ja-JP" sz="2400" dirty="0">
                    <a:latin typeface="メイリオ" panose="020B0604030504040204" pitchFamily="50" charset="-128"/>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使用公式</a:t>
                </a:r>
                <a:r>
                  <a:rPr lang="en-US" altLang="ja-JP"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応力（</a:t>
                </a:r>
                <a:r>
                  <a:rPr lang="en-US" altLang="ja-JP" sz="2400" dirty="0">
                    <a:latin typeface="メイリオ" panose="020B0604030504040204" pitchFamily="50" charset="-128"/>
                    <a:ea typeface="メイリオ" panose="020B0604030504040204" pitchFamily="50" charset="-128"/>
                  </a:rPr>
                  <a:t>σ</a:t>
                </a:r>
                <a:r>
                  <a:rPr lang="ja-JP" altLang="en-US" sz="2400" dirty="0">
                    <a:latin typeface="メイリオ" panose="020B0604030504040204" pitchFamily="50" charset="-128"/>
                    <a:ea typeface="メイリオ" panose="020B0604030504040204" pitchFamily="50" charset="-128"/>
                  </a:rPr>
                  <a:t>）＝Ｐ／Ａ</a:t>
                </a:r>
                <a:endParaRPr lang="en-US" altLang="ja-JP" sz="2400" dirty="0">
                  <a:latin typeface="メイリオ" panose="020B0604030504040204" pitchFamily="50" charset="-128"/>
                  <a:ea typeface="メイリオ" panose="020B0604030504040204" pitchFamily="50" charset="-128"/>
                </a:endParaRPr>
              </a:p>
              <a:p>
                <a:r>
                  <a:rPr lang="en-US" altLang="ja-JP" sz="2400" dirty="0">
                    <a:latin typeface="メイリオ" panose="020B0604030504040204" pitchFamily="50" charset="-128"/>
                    <a:ea typeface="メイリオ" panose="020B0604030504040204" pitchFamily="50" charset="-128"/>
                  </a:rPr>
                  <a:t>σ</a:t>
                </a:r>
                <a:r>
                  <a:rPr lang="ja-JP" altLang="en-US" sz="2400" dirty="0">
                    <a:latin typeface="メイリオ" panose="020B0604030504040204" pitchFamily="50" charset="-128"/>
                    <a:ea typeface="メイリオ" panose="020B0604030504040204" pitchFamily="50" charset="-128"/>
                  </a:rPr>
                  <a:t>（シグマ）：応力　Ｐ：力　Ａ：原断面積</a:t>
                </a:r>
                <a:endParaRPr lang="en-US" altLang="ja-JP" sz="2400" dirty="0">
                  <a:latin typeface="メイリオ" panose="020B0604030504040204" pitchFamily="50" charset="-128"/>
                  <a:ea typeface="メイリオ" panose="020B0604030504040204" pitchFamily="50" charset="-128"/>
                </a:endParaRPr>
              </a:p>
              <a:p>
                <a:endParaRPr lang="en-US" altLang="ja-JP" sz="2400" dirty="0">
                  <a:latin typeface="メイリオ" panose="020B0604030504040204" pitchFamily="50" charset="-128"/>
                  <a:ea typeface="メイリオ" panose="020B0604030504040204" pitchFamily="50" charset="-128"/>
                </a:endParaRPr>
              </a:p>
              <a:p>
                <a:r>
                  <a:rPr lang="en-US" altLang="ja-JP" sz="2400" dirty="0">
                    <a:latin typeface="メイリオ" panose="020B0604030504040204" pitchFamily="50" charset="-128"/>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代入値</a:t>
                </a:r>
                <a:r>
                  <a:rPr lang="en-US" altLang="ja-JP"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力（</a:t>
                </a:r>
                <a:r>
                  <a:rPr lang="en-US" altLang="ja-JP" sz="2400" dirty="0">
                    <a:latin typeface="メイリオ" panose="020B0604030504040204" pitchFamily="50" charset="-128"/>
                    <a:ea typeface="メイリオ" panose="020B0604030504040204" pitchFamily="50" charset="-128"/>
                  </a:rPr>
                  <a:t>P</a:t>
                </a:r>
                <a:r>
                  <a:rPr lang="ja-JP" altLang="en-US" sz="2400" dirty="0">
                    <a:latin typeface="メイリオ" panose="020B0604030504040204" pitchFamily="50" charset="-128"/>
                    <a:ea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rPr>
                  <a:t>25000N</a:t>
                </a:r>
              </a:p>
              <a:p>
                <a:r>
                  <a:rPr lang="ja-JP" altLang="en-US" sz="2400" dirty="0">
                    <a:latin typeface="メイリオ" panose="020B0604030504040204" pitchFamily="50" charset="-128"/>
                    <a:ea typeface="メイリオ" panose="020B0604030504040204" pitchFamily="50" charset="-128"/>
                  </a:rPr>
                  <a:t>直径（ｄ）＝</a:t>
                </a:r>
                <a:r>
                  <a:rPr lang="en-US" altLang="ja-JP" sz="2400" dirty="0">
                    <a:latin typeface="メイリオ" panose="020B0604030504040204" pitchFamily="50" charset="-128"/>
                    <a:ea typeface="メイリオ" panose="020B0604030504040204" pitchFamily="50" charset="-128"/>
                  </a:rPr>
                  <a:t>10㎜</a:t>
                </a:r>
              </a:p>
              <a:p>
                <a:r>
                  <a:rPr lang="ja-JP" altLang="en-US" sz="2400" dirty="0">
                    <a:latin typeface="メイリオ" panose="020B0604030504040204" pitchFamily="50" charset="-128"/>
                    <a:ea typeface="メイリオ" panose="020B0604030504040204" pitchFamily="50" charset="-128"/>
                  </a:rPr>
                  <a:t>原断面積（</a:t>
                </a:r>
                <a:r>
                  <a:rPr lang="en-US" altLang="ja-JP" sz="2400" dirty="0">
                    <a:latin typeface="メイリオ" panose="020B0604030504040204" pitchFamily="50" charset="-128"/>
                    <a:ea typeface="メイリオ" panose="020B0604030504040204" pitchFamily="50" charset="-128"/>
                  </a:rPr>
                  <a:t>A</a:t>
                </a:r>
                <a:r>
                  <a:rPr lang="ja-JP" altLang="en-US" sz="2400" dirty="0">
                    <a:latin typeface="メイリオ" panose="020B0604030504040204" pitchFamily="50" charset="-128"/>
                    <a:ea typeface="メイリオ" panose="020B0604030504040204" pitchFamily="50" charset="-128"/>
                  </a:rPr>
                  <a:t>）＝</a:t>
                </a:r>
                <a14:m>
                  <m:oMath xmlns:m="http://schemas.openxmlformats.org/officeDocument/2006/math">
                    <m:f>
                      <m:fPr>
                        <m:ctrlPr>
                          <a:rPr lang="en-US" altLang="ja-JP" sz="2400" i="1" dirty="0">
                            <a:latin typeface="Cambria Math" panose="02040503050406030204" pitchFamily="18" charset="0"/>
                            <a:ea typeface="メイリオ" panose="020B0604030504040204" pitchFamily="50" charset="-128"/>
                          </a:rPr>
                        </m:ctrlPr>
                      </m:fPr>
                      <m:num>
                        <m:r>
                          <a:rPr lang="en-US" altLang="ja-JP" sz="2400" i="1" dirty="0" smtClean="0">
                            <a:latin typeface="Cambria Math" panose="02040503050406030204" pitchFamily="18" charset="0"/>
                            <a:ea typeface="メイリオ" panose="020B0604030504040204" pitchFamily="50" charset="-128"/>
                          </a:rPr>
                          <m:t>1</m:t>
                        </m:r>
                      </m:num>
                      <m:den>
                        <m:r>
                          <a:rPr lang="en-US" altLang="ja-JP" sz="2400" i="1" dirty="0" smtClean="0">
                            <a:latin typeface="Cambria Math" panose="02040503050406030204" pitchFamily="18" charset="0"/>
                            <a:ea typeface="メイリオ" panose="020B0604030504040204" pitchFamily="50" charset="-128"/>
                          </a:rPr>
                          <m:t>4</m:t>
                        </m:r>
                      </m:den>
                    </m:f>
                  </m:oMath>
                </a14:m>
                <a:r>
                  <a:rPr lang="en-US" altLang="ja-JP" sz="2400" dirty="0">
                    <a:latin typeface="メイリオ" panose="020B0604030504040204" pitchFamily="50" charset="-128"/>
                    <a:ea typeface="メイリオ" panose="020B0604030504040204" pitchFamily="50" charset="-128"/>
                  </a:rPr>
                  <a:t>×</a:t>
                </a:r>
                <a:r>
                  <a:rPr lang="en-US" altLang="ja-JP" sz="2400" dirty="0">
                    <a:ea typeface="メイリオ" panose="020B0604030504040204" pitchFamily="50" charset="-128"/>
                  </a:rPr>
                  <a:t>π</a:t>
                </a:r>
                <a:r>
                  <a:rPr lang="en-US" altLang="ja-JP" sz="2400" dirty="0">
                    <a:latin typeface="メイリオ" panose="020B0604030504040204" pitchFamily="50" charset="-128"/>
                    <a:ea typeface="メイリオ" panose="020B0604030504040204" pitchFamily="50" charset="-128"/>
                  </a:rPr>
                  <a:t>×</a:t>
                </a:r>
                <a14:m>
                  <m:oMath xmlns:m="http://schemas.openxmlformats.org/officeDocument/2006/math">
                    <m:sSup>
                      <m:sSupPr>
                        <m:ctrlPr>
                          <a:rPr lang="en-US" altLang="ja-JP" sz="2400" i="1">
                            <a:latin typeface="Cambria Math" panose="02040503050406030204" pitchFamily="18" charset="0"/>
                            <a:ea typeface="メイリオ" panose="020B0604030504040204" pitchFamily="50" charset="-128"/>
                          </a:rPr>
                        </m:ctrlPr>
                      </m:sSupPr>
                      <m:e>
                        <m:r>
                          <a:rPr lang="ja-JP" altLang="en-US" sz="2400" i="1" smtClean="0">
                            <a:latin typeface="Cambria Math" panose="02040503050406030204" pitchFamily="18" charset="0"/>
                            <a:ea typeface="メイリオ" panose="020B0604030504040204" pitchFamily="50" charset="-128"/>
                          </a:rPr>
                          <m:t>ｄ</m:t>
                        </m:r>
                      </m:e>
                      <m:sup>
                        <m:r>
                          <a:rPr lang="en-US" altLang="ja-JP" sz="2400" i="1">
                            <a:latin typeface="Cambria Math" panose="02040503050406030204" pitchFamily="18" charset="0"/>
                            <a:ea typeface="メイリオ" panose="020B0604030504040204" pitchFamily="50" charset="-128"/>
                          </a:rPr>
                          <m:t>2</m:t>
                        </m:r>
                      </m:sup>
                    </m:sSup>
                  </m:oMath>
                </a14:m>
                <a:r>
                  <a:rPr lang="ja-JP" altLang="en-US" sz="2400" dirty="0">
                    <a:latin typeface="メイリオ" panose="020B0604030504040204" pitchFamily="50" charset="-128"/>
                    <a:ea typeface="メイリオ" panose="020B0604030504040204" pitchFamily="50" charset="-128"/>
                  </a:rPr>
                  <a:t>＝</a:t>
                </a:r>
                <a14:m>
                  <m:oMath xmlns:m="http://schemas.openxmlformats.org/officeDocument/2006/math">
                    <m:f>
                      <m:fPr>
                        <m:ctrlPr>
                          <a:rPr lang="en-US" altLang="ja-JP" sz="2400" i="1" dirty="0" smtClean="0">
                            <a:latin typeface="Cambria Math" panose="02040503050406030204" pitchFamily="18" charset="0"/>
                            <a:ea typeface="メイリオ" panose="020B0604030504040204" pitchFamily="50" charset="-128"/>
                          </a:rPr>
                        </m:ctrlPr>
                      </m:fPr>
                      <m:num>
                        <m:r>
                          <a:rPr lang="en-US" altLang="ja-JP" sz="2400" i="1" dirty="0">
                            <a:latin typeface="Cambria Math" panose="02040503050406030204" pitchFamily="18" charset="0"/>
                            <a:ea typeface="メイリオ" panose="020B0604030504040204" pitchFamily="50" charset="-128"/>
                          </a:rPr>
                          <m:t>3.14</m:t>
                        </m:r>
                        <m:r>
                          <a:rPr lang="en-US" altLang="ja-JP" sz="2400" i="1" dirty="0" smtClean="0">
                            <a:latin typeface="Cambria Math" panose="02040503050406030204" pitchFamily="18" charset="0"/>
                            <a:ea typeface="メイリオ" panose="020B0604030504040204" pitchFamily="50" charset="-128"/>
                          </a:rPr>
                          <m:t>×</m:t>
                        </m:r>
                        <m:sSup>
                          <m:sSupPr>
                            <m:ctrlPr>
                              <a:rPr lang="en-US" altLang="ja-JP" sz="2400" i="1">
                                <a:latin typeface="Cambria Math" panose="02040503050406030204" pitchFamily="18" charset="0"/>
                                <a:ea typeface="メイリオ" panose="020B0604030504040204" pitchFamily="50" charset="-128"/>
                              </a:rPr>
                            </m:ctrlPr>
                          </m:sSupPr>
                          <m:e>
                            <m:r>
                              <a:rPr lang="en-US" altLang="ja-JP" sz="2400" i="1" smtClean="0">
                                <a:latin typeface="Cambria Math" panose="02040503050406030204" pitchFamily="18" charset="0"/>
                                <a:ea typeface="メイリオ" panose="020B0604030504040204" pitchFamily="50" charset="-128"/>
                              </a:rPr>
                              <m:t>10</m:t>
                            </m:r>
                          </m:e>
                          <m:sup>
                            <m:r>
                              <a:rPr lang="en-US" altLang="ja-JP" sz="2400" i="1">
                                <a:latin typeface="Cambria Math" panose="02040503050406030204" pitchFamily="18" charset="0"/>
                                <a:ea typeface="メイリオ" panose="020B0604030504040204" pitchFamily="50" charset="-128"/>
                              </a:rPr>
                              <m:t>2</m:t>
                            </m:r>
                          </m:sup>
                        </m:sSup>
                      </m:num>
                      <m:den>
                        <m:r>
                          <a:rPr lang="en-US" altLang="ja-JP" sz="2400" i="1" dirty="0">
                            <a:latin typeface="Cambria Math" panose="02040503050406030204" pitchFamily="18" charset="0"/>
                            <a:ea typeface="メイリオ" panose="020B0604030504040204" pitchFamily="50" charset="-128"/>
                          </a:rPr>
                          <m:t>4</m:t>
                        </m:r>
                      </m:den>
                    </m:f>
                  </m:oMath>
                </a14:m>
                <a:endParaRPr lang="en-US" altLang="ja-JP" sz="2400" dirty="0">
                  <a:latin typeface="メイリオ" panose="020B0604030504040204" pitchFamily="50" charset="-128"/>
                  <a:ea typeface="メイリオ" panose="020B0604030504040204" pitchFamily="50" charset="-128"/>
                </a:endParaRPr>
              </a:p>
              <a:p>
                <a:endParaRPr lang="en-US" altLang="ja-JP" sz="2400" dirty="0">
                  <a:latin typeface="メイリオ" panose="020B0604030504040204" pitchFamily="50" charset="-128"/>
                  <a:ea typeface="メイリオ" panose="020B0604030504040204" pitchFamily="50" charset="-128"/>
                </a:endParaRPr>
              </a:p>
              <a:p>
                <a:r>
                  <a:rPr lang="en-US" altLang="ja-JP" sz="2400" dirty="0">
                    <a:latin typeface="メイリオ" panose="020B0604030504040204" pitchFamily="50" charset="-128"/>
                    <a:ea typeface="メイリオ" panose="020B0604030504040204" pitchFamily="50" charset="-128"/>
                  </a:rPr>
                  <a:t>【</a:t>
                </a:r>
                <a:r>
                  <a:rPr lang="ja-JP" altLang="en-US" sz="2400" dirty="0">
                    <a:latin typeface="メイリオ" panose="020B0604030504040204" pitchFamily="50" charset="-128"/>
                    <a:ea typeface="メイリオ" panose="020B0604030504040204" pitchFamily="50" charset="-128"/>
                  </a:rPr>
                  <a:t>公式へ代入</a:t>
                </a:r>
                <a:r>
                  <a:rPr lang="en-US" altLang="ja-JP" sz="2400" dirty="0">
                    <a:latin typeface="メイリオ" panose="020B0604030504040204" pitchFamily="50" charset="-128"/>
                    <a:ea typeface="メイリオ" panose="020B0604030504040204" pitchFamily="50" charset="-128"/>
                  </a:rPr>
                  <a:t>】</a:t>
                </a:r>
              </a:p>
              <a:p>
                <a:r>
                  <a:rPr lang="ja-JP" altLang="en-US" sz="2400" dirty="0">
                    <a:latin typeface="メイリオ" panose="020B0604030504040204" pitchFamily="50" charset="-128"/>
                    <a:ea typeface="メイリオ" panose="020B0604030504040204" pitchFamily="50" charset="-128"/>
                  </a:rPr>
                  <a:t>引張応力（</a:t>
                </a:r>
                <a:r>
                  <a:rPr lang="en-US" altLang="ja-JP" sz="2400" dirty="0">
                    <a:latin typeface="メイリオ" panose="020B0604030504040204" pitchFamily="50" charset="-128"/>
                    <a:ea typeface="メイリオ" panose="020B0604030504040204" pitchFamily="50" charset="-128"/>
                  </a:rPr>
                  <a:t>σ</a:t>
                </a:r>
                <a:r>
                  <a:rPr lang="ja-JP" altLang="en-US" sz="2400" dirty="0">
                    <a:latin typeface="メイリオ" panose="020B0604030504040204" pitchFamily="50" charset="-128"/>
                    <a:ea typeface="メイリオ" panose="020B0604030504040204" pitchFamily="50" charset="-128"/>
                  </a:rPr>
                  <a:t>）＝</a:t>
                </a:r>
                <a14:m>
                  <m:oMath xmlns:m="http://schemas.openxmlformats.org/officeDocument/2006/math">
                    <m:f>
                      <m:fPr>
                        <m:ctrlPr>
                          <a:rPr lang="en-US" altLang="ja-JP" sz="2400" i="1" dirty="0">
                            <a:latin typeface="Cambria Math" panose="02040503050406030204" pitchFamily="18" charset="0"/>
                            <a:ea typeface="メイリオ" panose="020B0604030504040204" pitchFamily="50" charset="-128"/>
                          </a:rPr>
                        </m:ctrlPr>
                      </m:fPr>
                      <m:num>
                        <m:r>
                          <a:rPr lang="en-US" altLang="ja-JP" sz="2400" i="1" dirty="0" smtClean="0">
                            <a:latin typeface="Cambria Math" panose="02040503050406030204" pitchFamily="18" charset="0"/>
                            <a:ea typeface="メイリオ" panose="020B0604030504040204" pitchFamily="50" charset="-128"/>
                          </a:rPr>
                          <m:t>25000</m:t>
                        </m:r>
                        <m:r>
                          <a:rPr lang="en-US" altLang="ja-JP" sz="2400" i="1" dirty="0">
                            <a:latin typeface="Cambria Math" panose="02040503050406030204" pitchFamily="18" charset="0"/>
                            <a:ea typeface="メイリオ" panose="020B0604030504040204" pitchFamily="50" charset="-128"/>
                          </a:rPr>
                          <m:t>×</m:t>
                        </m:r>
                        <m:r>
                          <a:rPr lang="en-US" altLang="ja-JP" sz="2400" i="1" dirty="0" smtClean="0">
                            <a:latin typeface="Cambria Math" panose="02040503050406030204" pitchFamily="18" charset="0"/>
                            <a:ea typeface="メイリオ" panose="020B0604030504040204" pitchFamily="50" charset="-128"/>
                          </a:rPr>
                          <m:t>4</m:t>
                        </m:r>
                      </m:num>
                      <m:den>
                        <m:r>
                          <a:rPr lang="en-US" altLang="ja-JP" sz="2400" i="1" dirty="0">
                            <a:latin typeface="Cambria Math" panose="02040503050406030204" pitchFamily="18" charset="0"/>
                            <a:ea typeface="メイリオ" panose="020B0604030504040204" pitchFamily="50" charset="-128"/>
                          </a:rPr>
                          <m:t>3.14×</m:t>
                        </m:r>
                        <m:sSup>
                          <m:sSupPr>
                            <m:ctrlPr>
                              <a:rPr lang="en-US" altLang="ja-JP" sz="2400" i="1">
                                <a:latin typeface="Cambria Math" panose="02040503050406030204" pitchFamily="18" charset="0"/>
                                <a:ea typeface="メイリオ" panose="020B0604030504040204" pitchFamily="50" charset="-128"/>
                              </a:rPr>
                            </m:ctrlPr>
                          </m:sSupPr>
                          <m:e>
                            <m:r>
                              <a:rPr lang="en-US" altLang="ja-JP" sz="2400" i="1">
                                <a:latin typeface="Cambria Math" panose="02040503050406030204" pitchFamily="18" charset="0"/>
                                <a:ea typeface="メイリオ" panose="020B0604030504040204" pitchFamily="50" charset="-128"/>
                              </a:rPr>
                              <m:t>10</m:t>
                            </m:r>
                          </m:e>
                          <m:sup>
                            <m:r>
                              <a:rPr lang="en-US" altLang="ja-JP" sz="2400" i="1">
                                <a:latin typeface="Cambria Math" panose="02040503050406030204" pitchFamily="18" charset="0"/>
                                <a:ea typeface="メイリオ" panose="020B0604030504040204" pitchFamily="50" charset="-128"/>
                              </a:rPr>
                              <m:t>2</m:t>
                            </m:r>
                          </m:sup>
                        </m:sSup>
                      </m:den>
                    </m:f>
                  </m:oMath>
                </a14:m>
                <a:r>
                  <a:rPr lang="ja-JP" altLang="en-US" sz="2400" dirty="0">
                    <a:latin typeface="メイリオ" panose="020B0604030504040204" pitchFamily="50" charset="-128"/>
                    <a:ea typeface="メイリオ" panose="020B0604030504040204" pitchFamily="50" charset="-128"/>
                  </a:rPr>
                  <a:t>＝</a:t>
                </a:r>
                <a14:m>
                  <m:oMath xmlns:m="http://schemas.openxmlformats.org/officeDocument/2006/math">
                    <m:f>
                      <m:fPr>
                        <m:ctrlPr>
                          <a:rPr lang="en-US" altLang="ja-JP" sz="2400" i="1" dirty="0">
                            <a:latin typeface="Cambria Math" panose="02040503050406030204" pitchFamily="18" charset="0"/>
                            <a:ea typeface="メイリオ" panose="020B0604030504040204" pitchFamily="50" charset="-128"/>
                          </a:rPr>
                        </m:ctrlPr>
                      </m:fPr>
                      <m:num>
                        <m:r>
                          <a:rPr lang="en-US" altLang="ja-JP" sz="2400" i="1" dirty="0" smtClean="0">
                            <a:latin typeface="Cambria Math" panose="02040503050406030204" pitchFamily="18" charset="0"/>
                            <a:ea typeface="メイリオ" panose="020B0604030504040204" pitchFamily="50" charset="-128"/>
                          </a:rPr>
                          <m:t>1000</m:t>
                        </m:r>
                      </m:num>
                      <m:den>
                        <m:r>
                          <a:rPr lang="en-US" altLang="ja-JP" sz="2400" i="1" dirty="0">
                            <a:latin typeface="Cambria Math" panose="02040503050406030204" pitchFamily="18" charset="0"/>
                            <a:ea typeface="メイリオ" panose="020B0604030504040204" pitchFamily="50" charset="-128"/>
                          </a:rPr>
                          <m:t>3.14</m:t>
                        </m:r>
                      </m:den>
                    </m:f>
                  </m:oMath>
                </a14:m>
                <a:r>
                  <a:rPr lang="ja-JP" altLang="en-US" sz="2400" dirty="0">
                    <a:latin typeface="メイリオ" panose="020B0604030504040204" pitchFamily="50" charset="-128"/>
                    <a:ea typeface="メイリオ" panose="020B0604030504040204" pitchFamily="50" charset="-128"/>
                  </a:rPr>
                  <a:t>＝</a:t>
                </a:r>
                <a:r>
                  <a:rPr lang="en-US" altLang="ja-JP" sz="2400" dirty="0">
                    <a:latin typeface="メイリオ" panose="020B0604030504040204" pitchFamily="50" charset="-128"/>
                    <a:ea typeface="メイリオ" panose="020B0604030504040204" pitchFamily="50" charset="-128"/>
                  </a:rPr>
                  <a:t>318N/</a:t>
                </a:r>
                <a:r>
                  <a:rPr lang="ja-JP" altLang="en-US" sz="2400" dirty="0">
                    <a:latin typeface="メイリオ" panose="020B0604030504040204" pitchFamily="50" charset="-128"/>
                    <a:ea typeface="メイリオ" panose="020B0604030504040204" pitchFamily="50" charset="-128"/>
                  </a:rPr>
                  <a:t>㎟＝</a:t>
                </a:r>
                <a:r>
                  <a:rPr lang="en-US" altLang="ja-JP" sz="2400" b="1" u="sng" dirty="0">
                    <a:solidFill>
                      <a:srgbClr val="EAB200"/>
                    </a:solidFill>
                    <a:latin typeface="メイリオ" panose="020B0604030504040204" pitchFamily="50" charset="-128"/>
                    <a:ea typeface="メイリオ" panose="020B0604030504040204" pitchFamily="50" charset="-128"/>
                  </a:rPr>
                  <a:t>318MPa</a:t>
                </a:r>
                <a:r>
                  <a:rPr lang="ja-JP" altLang="en-US" sz="2400" b="1" u="sng" dirty="0">
                    <a:solidFill>
                      <a:srgbClr val="EAB200"/>
                    </a:solidFill>
                    <a:latin typeface="メイリオ" panose="020B0604030504040204" pitchFamily="50" charset="-128"/>
                    <a:ea typeface="メイリオ" panose="020B0604030504040204" pitchFamily="50" charset="-128"/>
                  </a:rPr>
                  <a:t>　</a:t>
                </a:r>
                <a:endParaRPr lang="en-US" altLang="ja-JP" sz="2400" b="1" u="sng" dirty="0">
                  <a:solidFill>
                    <a:srgbClr val="EAB200"/>
                  </a:solidFill>
                  <a:latin typeface="メイリオ" panose="020B0604030504040204" pitchFamily="50" charset="-128"/>
                  <a:ea typeface="メイリオ" panose="020B0604030504040204" pitchFamily="50" charset="-128"/>
                </a:endParaRPr>
              </a:p>
            </p:txBody>
          </p:sp>
        </mc:Choice>
        <mc:Fallback xmlns="">
          <p:sp>
            <p:nvSpPr>
              <p:cNvPr id="15" name="正方形/長方形 14"/>
              <p:cNvSpPr>
                <a:spLocks noRot="1" noChangeAspect="1" noMove="1" noResize="1" noEditPoints="1" noAdjustHandles="1" noChangeArrowheads="1" noChangeShapeType="1" noTextEdit="1"/>
              </p:cNvSpPr>
              <p:nvPr/>
            </p:nvSpPr>
            <p:spPr>
              <a:xfrm>
                <a:off x="317583" y="1755970"/>
                <a:ext cx="9880434" cy="4609467"/>
              </a:xfrm>
              <a:prstGeom prst="rect">
                <a:avLst/>
              </a:prstGeom>
              <a:blipFill>
                <a:blip r:embed="rId2"/>
                <a:stretch>
                  <a:fillRect l="-863" t="-923"/>
                </a:stretch>
              </a:blipFill>
              <a:ln>
                <a:solidFill>
                  <a:schemeClr val="bg1"/>
                </a:solidFill>
              </a:ln>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14" name="テキスト ボックス 13"/>
              <p:cNvSpPr txBox="1"/>
              <p:nvPr/>
            </p:nvSpPr>
            <p:spPr>
              <a:xfrm>
                <a:off x="12471047" y="3569209"/>
                <a:ext cx="3620704" cy="879215"/>
              </a:xfrm>
              <a:prstGeom prst="rect">
                <a:avLst/>
              </a:prstGeom>
              <a:noFill/>
            </p:spPr>
            <p:txBody>
              <a:bodyPr wrap="square" rtlCol="0">
                <a:spAutoFit/>
              </a:bodyPr>
              <a:lstStyle/>
              <a:p>
                <a:r>
                  <a:rPr lang="en-US" altLang="ja-JP" sz="2800" b="1" dirty="0">
                    <a:solidFill>
                      <a:schemeClr val="accent1">
                        <a:lumMod val="75000"/>
                      </a:schemeClr>
                    </a:solidFill>
                    <a:latin typeface="メイリオ" panose="020B0604030504040204" pitchFamily="50" charset="-128"/>
                    <a:ea typeface="メイリオ" panose="020B0604030504040204" pitchFamily="50" charset="-128"/>
                  </a:rPr>
                  <a:t>σ</a:t>
                </a:r>
                <a:r>
                  <a:rPr lang="ja-JP" altLang="en-US" sz="2800" b="1" dirty="0">
                    <a:solidFill>
                      <a:schemeClr val="accent1">
                        <a:lumMod val="75000"/>
                      </a:schemeClr>
                    </a:solidFill>
                    <a:latin typeface="メイリオ" panose="020B0604030504040204" pitchFamily="50" charset="-128"/>
                    <a:ea typeface="メイリオ" panose="020B0604030504040204" pitchFamily="50" charset="-128"/>
                  </a:rPr>
                  <a:t>＝</a:t>
                </a:r>
                <a:r>
                  <a:rPr lang="en-US" altLang="ja-JP" sz="3600" b="1" dirty="0">
                    <a:solidFill>
                      <a:schemeClr val="accent1">
                        <a:lumMod val="75000"/>
                      </a:schemeClr>
                    </a:solidFill>
                  </a:rPr>
                  <a:t> </a:t>
                </a:r>
                <a14:m>
                  <m:oMath xmlns:m="http://schemas.openxmlformats.org/officeDocument/2006/math">
                    <m:f>
                      <m:fPr>
                        <m:ctrlPr>
                          <a:rPr lang="en-US" altLang="ja-JP" sz="3600" b="1" i="1">
                            <a:solidFill>
                              <a:schemeClr val="accent1">
                                <a:lumMod val="75000"/>
                              </a:schemeClr>
                            </a:solidFill>
                            <a:latin typeface="Cambria Math" panose="02040503050406030204" pitchFamily="18" charset="0"/>
                          </a:rPr>
                        </m:ctrlPr>
                      </m:fPr>
                      <m:num>
                        <m:r>
                          <a:rPr lang="en-US" altLang="ja-JP" sz="3600" b="1" i="1">
                            <a:solidFill>
                              <a:schemeClr val="accent1">
                                <a:lumMod val="75000"/>
                              </a:schemeClr>
                            </a:solidFill>
                            <a:latin typeface="Cambria Math"/>
                          </a:rPr>
                          <m:t>10000</m:t>
                        </m:r>
                      </m:num>
                      <m:den>
                        <m:r>
                          <a:rPr lang="en-US" altLang="ja-JP" sz="3600" b="1" i="1">
                            <a:solidFill>
                              <a:schemeClr val="accent1">
                                <a:lumMod val="75000"/>
                              </a:schemeClr>
                            </a:solidFill>
                            <a:latin typeface="Cambria Math"/>
                          </a:rPr>
                          <m:t>50</m:t>
                        </m:r>
                      </m:den>
                    </m:f>
                    <m:r>
                      <a:rPr lang="en-US" altLang="ja-JP" sz="3600" b="1" i="0" smtClean="0">
                        <a:solidFill>
                          <a:schemeClr val="accent1">
                            <a:lumMod val="75000"/>
                          </a:schemeClr>
                        </a:solidFill>
                        <a:latin typeface="Cambria Math"/>
                      </a:rPr>
                      <m:t>=</m:t>
                    </m:r>
                    <m:r>
                      <a:rPr lang="en-US" altLang="ja-JP" sz="3600" b="1" i="0" smtClean="0">
                        <a:solidFill>
                          <a:schemeClr val="accent1">
                            <a:lumMod val="75000"/>
                          </a:schemeClr>
                        </a:solidFill>
                        <a:latin typeface="Cambria Math"/>
                      </a:rPr>
                      <m:t>𝟐𝟎𝟎</m:t>
                    </m:r>
                    <m:r>
                      <a:rPr lang="en-US" altLang="ja-JP" sz="3600" b="1" i="0" smtClean="0">
                        <a:solidFill>
                          <a:schemeClr val="accent1">
                            <a:lumMod val="75000"/>
                          </a:schemeClr>
                        </a:solidFill>
                        <a:latin typeface="Cambria Math"/>
                      </a:rPr>
                      <m:t> </m:t>
                    </m:r>
                  </m:oMath>
                </a14:m>
                <a:endParaRPr kumimoji="1" lang="ja-JP" altLang="en-US" sz="2800" dirty="0">
                  <a:latin typeface="メイリオ" panose="020B0604030504040204" pitchFamily="50" charset="-128"/>
                  <a:ea typeface="メイリオ" panose="020B0604030504040204" pitchFamily="50" charset="-128"/>
                </a:endParaRPr>
              </a:p>
            </p:txBody>
          </p:sp>
        </mc:Choice>
        <mc:Fallback xmlns="">
          <p:sp>
            <p:nvSpPr>
              <p:cNvPr id="14" name="テキスト ボックス 13"/>
              <p:cNvSpPr txBox="1">
                <a:spLocks noRot="1" noChangeAspect="1" noMove="1" noResize="1" noEditPoints="1" noAdjustHandles="1" noChangeArrowheads="1" noChangeShapeType="1" noTextEdit="1"/>
              </p:cNvSpPr>
              <p:nvPr/>
            </p:nvSpPr>
            <p:spPr>
              <a:xfrm>
                <a:off x="12471047" y="3569209"/>
                <a:ext cx="3620704" cy="879215"/>
              </a:xfrm>
              <a:prstGeom prst="rect">
                <a:avLst/>
              </a:prstGeom>
              <a:blipFill>
                <a:blip r:embed="rId3"/>
                <a:stretch>
                  <a:fillRect l="-3535" b="-6250"/>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2" name="テキスト ボックス 1">
                <a:extLst>
                  <a:ext uri="{FF2B5EF4-FFF2-40B4-BE49-F238E27FC236}">
                    <a16:creationId xmlns:a16="http://schemas.microsoft.com/office/drawing/2014/main" id="{789C7017-82AA-4B35-8EED-F38B63492620}"/>
                  </a:ext>
                </a:extLst>
              </p:cNvPr>
              <p:cNvSpPr txBox="1"/>
              <p:nvPr/>
            </p:nvSpPr>
            <p:spPr>
              <a:xfrm>
                <a:off x="6070247" y="4448424"/>
                <a:ext cx="6400800" cy="574388"/>
              </a:xfrm>
              <a:prstGeom prst="rect">
                <a:avLst/>
              </a:prstGeom>
              <a:noFill/>
            </p:spPr>
            <p:txBody>
              <a:bodyPr wrap="square" rtlCol="0">
                <a:spAutoFit/>
              </a:bodyPr>
              <a:lstStyle/>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円の面積＝半径</a:t>
                </a:r>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半径</a:t>
                </a:r>
                <a:r>
                  <a:rPr kumimoji="1" lang="en-US" altLang="ja-JP" dirty="0">
                    <a:latin typeface="メイリオ" panose="020B0604030504040204" pitchFamily="50" charset="-128"/>
                    <a:ea typeface="メイリオ" panose="020B0604030504040204" pitchFamily="50" charset="-128"/>
                  </a:rPr>
                  <a:t>×</a:t>
                </a:r>
                <a:r>
                  <a:rPr kumimoji="1" lang="en-US" altLang="ja-JP" dirty="0">
                    <a:latin typeface="+mj-lt"/>
                    <a:ea typeface="メイリオ" panose="020B0604030504040204" pitchFamily="50" charset="-128"/>
                  </a:rPr>
                  <a:t>π</a:t>
                </a:r>
                <a:r>
                  <a:rPr kumimoji="1" lang="ja-JP" altLang="en-US" dirty="0">
                    <a:latin typeface="メイリオ" panose="020B0604030504040204" pitchFamily="50" charset="-128"/>
                    <a:ea typeface="メイリオ" panose="020B0604030504040204" pitchFamily="50" charset="-128"/>
                  </a:rPr>
                  <a:t>＝</a:t>
                </a:r>
                <a14:m>
                  <m:oMath xmlns:m="http://schemas.openxmlformats.org/officeDocument/2006/math">
                    <m:f>
                      <m:fPr>
                        <m:ctrlPr>
                          <a:rPr lang="en-US" altLang="ja-JP" i="1" dirty="0">
                            <a:latin typeface="Cambria Math" panose="02040503050406030204" pitchFamily="18" charset="0"/>
                            <a:ea typeface="メイリオ" panose="020B0604030504040204" pitchFamily="50" charset="-128"/>
                          </a:rPr>
                        </m:ctrlPr>
                      </m:fPr>
                      <m:num>
                        <m:r>
                          <a:rPr lang="ja-JP" altLang="en-US" i="1" dirty="0" smtClean="0">
                            <a:latin typeface="Cambria Math" panose="02040503050406030204" pitchFamily="18" charset="0"/>
                            <a:ea typeface="メイリオ" panose="020B0604030504040204" pitchFamily="50" charset="-128"/>
                          </a:rPr>
                          <m:t>直径</m:t>
                        </m:r>
                      </m:num>
                      <m:den>
                        <m:r>
                          <a:rPr lang="en-US" altLang="ja-JP" i="1" dirty="0">
                            <a:latin typeface="Cambria Math" panose="02040503050406030204" pitchFamily="18" charset="0"/>
                            <a:ea typeface="メイリオ" panose="020B0604030504040204" pitchFamily="50" charset="-128"/>
                          </a:rPr>
                          <m:t>2</m:t>
                        </m:r>
                      </m:den>
                    </m:f>
                    <m:r>
                      <a:rPr lang="en-US" altLang="ja-JP" i="1" dirty="0">
                        <a:latin typeface="Cambria Math" panose="02040503050406030204" pitchFamily="18" charset="0"/>
                        <a:ea typeface="メイリオ" panose="020B0604030504040204" pitchFamily="50" charset="-128"/>
                      </a:rPr>
                      <m:t>×</m:t>
                    </m:r>
                    <m:f>
                      <m:fPr>
                        <m:ctrlPr>
                          <a:rPr lang="en-US" altLang="ja-JP" i="1" dirty="0">
                            <a:latin typeface="Cambria Math" panose="02040503050406030204" pitchFamily="18" charset="0"/>
                            <a:ea typeface="メイリオ" panose="020B0604030504040204" pitchFamily="50" charset="-128"/>
                          </a:rPr>
                        </m:ctrlPr>
                      </m:fPr>
                      <m:num>
                        <m:r>
                          <a:rPr lang="ja-JP" altLang="en-US" i="1" dirty="0">
                            <a:latin typeface="Cambria Math" panose="02040503050406030204" pitchFamily="18" charset="0"/>
                            <a:ea typeface="メイリオ" panose="020B0604030504040204" pitchFamily="50" charset="-128"/>
                          </a:rPr>
                          <m:t>直径</m:t>
                        </m:r>
                      </m:num>
                      <m:den>
                        <m:r>
                          <a:rPr lang="en-US" altLang="ja-JP" i="1" dirty="0">
                            <a:latin typeface="Cambria Math" panose="02040503050406030204" pitchFamily="18" charset="0"/>
                            <a:ea typeface="メイリオ" panose="020B0604030504040204" pitchFamily="50" charset="-128"/>
                          </a:rPr>
                          <m:t>2</m:t>
                        </m:r>
                      </m:den>
                    </m:f>
                  </m:oMath>
                </a14:m>
                <a:r>
                  <a:rPr kumimoji="1" lang="en-US" altLang="ja-JP" dirty="0">
                    <a:latin typeface="メイリオ" panose="020B0604030504040204" pitchFamily="50" charset="-128"/>
                    <a:ea typeface="メイリオ" panose="020B0604030504040204" pitchFamily="50" charset="-128"/>
                  </a:rPr>
                  <a:t>×</a:t>
                </a:r>
                <a:r>
                  <a:rPr kumimoji="1" lang="en-US" altLang="ja-JP" dirty="0">
                    <a:latin typeface="+mj-lt"/>
                    <a:ea typeface="メイリオ" panose="020B0604030504040204" pitchFamily="50" charset="-128"/>
                  </a:rPr>
                  <a:t>π</a:t>
                </a:r>
                <a:r>
                  <a:rPr kumimoji="1" lang="ja-JP" altLang="en-US" dirty="0">
                    <a:latin typeface="メイリオ" panose="020B0604030504040204" pitchFamily="50" charset="-128"/>
                    <a:ea typeface="メイリオ" panose="020B0604030504040204" pitchFamily="50" charset="-128"/>
                  </a:rPr>
                  <a:t>＝</a:t>
                </a:r>
                <a14:m>
                  <m:oMath xmlns:m="http://schemas.openxmlformats.org/officeDocument/2006/math">
                    <m:f>
                      <m:fPr>
                        <m:ctrlPr>
                          <a:rPr lang="en-US" altLang="ja-JP" i="1" dirty="0">
                            <a:latin typeface="Cambria Math" panose="02040503050406030204" pitchFamily="18" charset="0"/>
                            <a:ea typeface="メイリオ" panose="020B0604030504040204" pitchFamily="50" charset="-128"/>
                          </a:rPr>
                        </m:ctrlPr>
                      </m:fPr>
                      <m:num>
                        <m:r>
                          <m:rPr>
                            <m:sty m:val="p"/>
                          </m:rPr>
                          <a:rPr lang="en-US" altLang="ja-JP" i="1" dirty="0" smtClean="0">
                            <a:latin typeface="Cambria Math" panose="02040503050406030204" pitchFamily="18" charset="0"/>
                            <a:ea typeface="メイリオ" panose="020B0604030504040204" pitchFamily="50" charset="-128"/>
                          </a:rPr>
                          <m:t>π</m:t>
                        </m:r>
                        <m:r>
                          <a:rPr lang="en-US" altLang="ja-JP" i="1" dirty="0">
                            <a:latin typeface="Cambria Math" panose="02040503050406030204" pitchFamily="18" charset="0"/>
                            <a:ea typeface="メイリオ" panose="020B0604030504040204" pitchFamily="50" charset="-128"/>
                          </a:rPr>
                          <m:t>×</m:t>
                        </m:r>
                        <m:sSup>
                          <m:sSupPr>
                            <m:ctrlPr>
                              <a:rPr lang="en-US" altLang="ja-JP" i="1">
                                <a:latin typeface="Cambria Math" panose="02040503050406030204" pitchFamily="18" charset="0"/>
                                <a:ea typeface="メイリオ" panose="020B0604030504040204" pitchFamily="50" charset="-128"/>
                              </a:rPr>
                            </m:ctrlPr>
                          </m:sSupPr>
                          <m:e>
                            <m:r>
                              <a:rPr lang="ja-JP" altLang="en-US" i="1">
                                <a:latin typeface="Cambria Math" panose="02040503050406030204" pitchFamily="18" charset="0"/>
                                <a:ea typeface="メイリオ" panose="020B0604030504040204" pitchFamily="50" charset="-128"/>
                              </a:rPr>
                              <m:t>直径</m:t>
                            </m:r>
                          </m:e>
                          <m:sup>
                            <m:r>
                              <a:rPr lang="en-US" altLang="ja-JP" i="1">
                                <a:latin typeface="Cambria Math" panose="02040503050406030204" pitchFamily="18" charset="0"/>
                                <a:ea typeface="メイリオ" panose="020B0604030504040204" pitchFamily="50" charset="-128"/>
                              </a:rPr>
                              <m:t>2</m:t>
                            </m:r>
                          </m:sup>
                        </m:sSup>
                      </m:num>
                      <m:den>
                        <m:r>
                          <a:rPr lang="en-US" altLang="ja-JP" i="1" dirty="0">
                            <a:latin typeface="Cambria Math" panose="02040503050406030204" pitchFamily="18" charset="0"/>
                            <a:ea typeface="メイリオ" panose="020B0604030504040204" pitchFamily="50" charset="-128"/>
                          </a:rPr>
                          <m:t>4</m:t>
                        </m:r>
                      </m:den>
                    </m:f>
                  </m:oMath>
                </a14:m>
                <a:endParaRPr kumimoji="1" lang="ja-JP" altLang="en-US" dirty="0">
                  <a:latin typeface="メイリオ" panose="020B0604030504040204" pitchFamily="50" charset="-128"/>
                  <a:ea typeface="メイリオ" panose="020B0604030504040204" pitchFamily="50" charset="-128"/>
                </a:endParaRPr>
              </a:p>
            </p:txBody>
          </p:sp>
        </mc:Choice>
        <mc:Fallback xmlns="">
          <p:sp>
            <p:nvSpPr>
              <p:cNvPr id="2" name="テキスト ボックス 1">
                <a:extLst>
                  <a:ext uri="{FF2B5EF4-FFF2-40B4-BE49-F238E27FC236}">
                    <a16:creationId xmlns:a16="http://schemas.microsoft.com/office/drawing/2014/main" id="{789C7017-82AA-4B35-8EED-F38B63492620}"/>
                  </a:ext>
                </a:extLst>
              </p:cNvPr>
              <p:cNvSpPr txBox="1">
                <a:spLocks noRot="1" noChangeAspect="1" noMove="1" noResize="1" noEditPoints="1" noAdjustHandles="1" noChangeArrowheads="1" noChangeShapeType="1" noTextEdit="1"/>
              </p:cNvSpPr>
              <p:nvPr/>
            </p:nvSpPr>
            <p:spPr>
              <a:xfrm>
                <a:off x="6070247" y="4448424"/>
                <a:ext cx="6400800" cy="574388"/>
              </a:xfrm>
              <a:prstGeom prst="rect">
                <a:avLst/>
              </a:prstGeom>
              <a:blipFill>
                <a:blip r:embed="rId4"/>
                <a:stretch>
                  <a:fillRect l="-857" b="-9574"/>
                </a:stretch>
              </a:blipFill>
            </p:spPr>
            <p:txBody>
              <a:bodyPr/>
              <a:lstStyle/>
              <a:p>
                <a:r>
                  <a:rPr lang="ja-JP" altLang="en-US">
                    <a:noFill/>
                  </a:rPr>
                  <a:t> </a:t>
                </a:r>
              </a:p>
            </p:txBody>
          </p:sp>
        </mc:Fallback>
      </mc:AlternateContent>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D67B2ECA-6508-4A8E-BD44-CEA136493368}"/>
                  </a:ext>
                </a:extLst>
              </p:cNvPr>
              <p:cNvSpPr txBox="1"/>
              <p:nvPr/>
            </p:nvSpPr>
            <p:spPr>
              <a:xfrm>
                <a:off x="8134132" y="5373306"/>
                <a:ext cx="6400800" cy="992131"/>
              </a:xfrm>
              <a:prstGeom prst="rect">
                <a:avLst/>
              </a:prstGeom>
              <a:noFill/>
            </p:spPr>
            <p:txBody>
              <a:bodyPr wrap="square" rtlCol="0">
                <a:spAutoFit/>
              </a:bodyPr>
              <a:lstStyle/>
              <a:p>
                <a:r>
                  <a:rPr kumimoji="1" lang="en-US" altLang="ja-JP" dirty="0">
                    <a:latin typeface="メイリオ" panose="020B0604030504040204" pitchFamily="50" charset="-128"/>
                    <a:ea typeface="メイリオ" panose="020B0604030504040204" pitchFamily="50" charset="-128"/>
                  </a:rPr>
                  <a:t>※</a:t>
                </a:r>
                <a:r>
                  <a:rPr kumimoji="1" lang="ja-JP" altLang="en-US" dirty="0">
                    <a:latin typeface="メイリオ" panose="020B0604030504040204" pitchFamily="50" charset="-128"/>
                    <a:ea typeface="メイリオ" panose="020B0604030504040204" pitchFamily="50" charset="-128"/>
                  </a:rPr>
                  <a:t>□</a:t>
                </a:r>
                <a:r>
                  <a:rPr kumimoji="1" lang="en-US" altLang="ja-JP" dirty="0">
                    <a:latin typeface="メイリオ" panose="020B0604030504040204" pitchFamily="50" charset="-128"/>
                    <a:ea typeface="メイリオ" panose="020B0604030504040204" pitchFamily="50" charset="-128"/>
                  </a:rPr>
                  <a:t>÷</a:t>
                </a:r>
                <a14:m>
                  <m:oMath xmlns:m="http://schemas.openxmlformats.org/officeDocument/2006/math">
                    <m:f>
                      <m:fPr>
                        <m:ctrlPr>
                          <a:rPr lang="en-US" altLang="ja-JP" i="1" dirty="0">
                            <a:latin typeface="Cambria Math" panose="02040503050406030204" pitchFamily="18" charset="0"/>
                            <a:ea typeface="メイリオ" panose="020B0604030504040204" pitchFamily="50" charset="-128"/>
                          </a:rPr>
                        </m:ctrlPr>
                      </m:fPr>
                      <m:num>
                        <m:r>
                          <a:rPr lang="en-US" altLang="ja-JP" i="1" dirty="0">
                            <a:latin typeface="Cambria Math" panose="02040503050406030204" pitchFamily="18" charset="0"/>
                            <a:ea typeface="メイリオ" panose="020B0604030504040204" pitchFamily="50" charset="-128"/>
                          </a:rPr>
                          <m:t>3.14×</m:t>
                        </m:r>
                        <m:sSup>
                          <m:sSupPr>
                            <m:ctrlPr>
                              <a:rPr lang="en-US" altLang="ja-JP" i="1">
                                <a:latin typeface="Cambria Math" panose="02040503050406030204" pitchFamily="18" charset="0"/>
                                <a:ea typeface="メイリオ" panose="020B0604030504040204" pitchFamily="50" charset="-128"/>
                              </a:rPr>
                            </m:ctrlPr>
                          </m:sSupPr>
                          <m:e>
                            <m:r>
                              <a:rPr lang="en-US" altLang="ja-JP" i="1">
                                <a:latin typeface="Cambria Math" panose="02040503050406030204" pitchFamily="18" charset="0"/>
                                <a:ea typeface="メイリオ" panose="020B0604030504040204" pitchFamily="50" charset="-128"/>
                              </a:rPr>
                              <m:t>10</m:t>
                            </m:r>
                          </m:e>
                          <m:sup>
                            <m:r>
                              <a:rPr lang="en-US" altLang="ja-JP" i="1">
                                <a:latin typeface="Cambria Math" panose="02040503050406030204" pitchFamily="18" charset="0"/>
                                <a:ea typeface="メイリオ" panose="020B0604030504040204" pitchFamily="50" charset="-128"/>
                              </a:rPr>
                              <m:t>2</m:t>
                            </m:r>
                          </m:sup>
                        </m:sSup>
                      </m:num>
                      <m:den>
                        <m:r>
                          <a:rPr lang="en-US" altLang="ja-JP" i="1" dirty="0">
                            <a:latin typeface="Cambria Math" panose="02040503050406030204" pitchFamily="18" charset="0"/>
                            <a:ea typeface="メイリオ" panose="020B0604030504040204" pitchFamily="50" charset="-128"/>
                          </a:rPr>
                          <m:t>4</m:t>
                        </m:r>
                      </m:den>
                    </m:f>
                  </m:oMath>
                </a14:m>
                <a:r>
                  <a:rPr kumimoji="1" lang="ja-JP" altLang="en-US" dirty="0">
                    <a:latin typeface="メイリオ" panose="020B0604030504040204" pitchFamily="50" charset="-128"/>
                    <a:ea typeface="メイリオ" panose="020B0604030504040204" pitchFamily="50" charset="-128"/>
                  </a:rPr>
                  <a:t>　→　□</a:t>
                </a:r>
                <a14:m>
                  <m:oMath xmlns:m="http://schemas.openxmlformats.org/officeDocument/2006/math">
                    <m:r>
                      <a:rPr lang="en-US" altLang="ja-JP" i="1" dirty="0">
                        <a:latin typeface="Cambria Math" panose="02040503050406030204" pitchFamily="18" charset="0"/>
                        <a:ea typeface="メイリオ" panose="020B0604030504040204" pitchFamily="50" charset="-128"/>
                      </a:rPr>
                      <m:t>×</m:t>
                    </m:r>
                    <m:f>
                      <m:fPr>
                        <m:ctrlPr>
                          <a:rPr lang="en-US" altLang="ja-JP" i="1" dirty="0">
                            <a:latin typeface="Cambria Math" panose="02040503050406030204" pitchFamily="18" charset="0"/>
                            <a:ea typeface="メイリオ" panose="020B0604030504040204" pitchFamily="50" charset="-128"/>
                          </a:rPr>
                        </m:ctrlPr>
                      </m:fPr>
                      <m:num>
                        <m:r>
                          <a:rPr lang="en-US" altLang="ja-JP" i="1" dirty="0" smtClean="0">
                            <a:latin typeface="Cambria Math" panose="02040503050406030204" pitchFamily="18" charset="0"/>
                            <a:ea typeface="メイリオ" panose="020B0604030504040204" pitchFamily="50" charset="-128"/>
                          </a:rPr>
                          <m:t>4</m:t>
                        </m:r>
                      </m:num>
                      <m:den>
                        <m:r>
                          <a:rPr lang="en-US" altLang="ja-JP" i="1" dirty="0" smtClean="0">
                            <a:latin typeface="Cambria Math" panose="02040503050406030204" pitchFamily="18" charset="0"/>
                            <a:ea typeface="メイリオ" panose="020B0604030504040204" pitchFamily="50" charset="-128"/>
                          </a:rPr>
                          <m:t>3.14×</m:t>
                        </m:r>
                        <m:sSup>
                          <m:sSupPr>
                            <m:ctrlPr>
                              <a:rPr lang="en-US" altLang="ja-JP" i="1" smtClean="0">
                                <a:latin typeface="Cambria Math" panose="02040503050406030204" pitchFamily="18" charset="0"/>
                                <a:ea typeface="メイリオ" panose="020B0604030504040204" pitchFamily="50" charset="-128"/>
                              </a:rPr>
                            </m:ctrlPr>
                          </m:sSupPr>
                          <m:e>
                            <m:r>
                              <a:rPr lang="en-US" altLang="ja-JP" i="1">
                                <a:latin typeface="Cambria Math" panose="02040503050406030204" pitchFamily="18" charset="0"/>
                                <a:ea typeface="メイリオ" panose="020B0604030504040204" pitchFamily="50" charset="-128"/>
                              </a:rPr>
                              <m:t>10</m:t>
                            </m:r>
                          </m:e>
                          <m:sup>
                            <m:r>
                              <a:rPr lang="en-US" altLang="ja-JP" i="1">
                                <a:latin typeface="Cambria Math" panose="02040503050406030204" pitchFamily="18" charset="0"/>
                                <a:ea typeface="メイリオ" panose="020B0604030504040204" pitchFamily="50" charset="-128"/>
                              </a:rPr>
                              <m:t>2</m:t>
                            </m:r>
                          </m:sup>
                        </m:sSup>
                      </m:den>
                    </m:f>
                  </m:oMath>
                </a14:m>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　イメージ　□</a:t>
                </a:r>
                <a:r>
                  <a:rPr lang="en-US" altLang="ja-JP" dirty="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２　→　□</a:t>
                </a:r>
                <a:r>
                  <a:rPr lang="en-US" altLang="ja-JP" dirty="0">
                    <a:latin typeface="メイリオ" panose="020B0604030504040204" pitchFamily="50" charset="-128"/>
                    <a:ea typeface="メイリオ" panose="020B0604030504040204" pitchFamily="50" charset="-128"/>
                  </a:rPr>
                  <a:t>×</a:t>
                </a:r>
                <a14:m>
                  <m:oMath xmlns:m="http://schemas.openxmlformats.org/officeDocument/2006/math">
                    <m:f>
                      <m:fPr>
                        <m:ctrlPr>
                          <a:rPr lang="en-US" altLang="ja-JP" i="1" dirty="0">
                            <a:latin typeface="Cambria Math" panose="02040503050406030204" pitchFamily="18" charset="0"/>
                            <a:ea typeface="メイリオ" panose="020B0604030504040204" pitchFamily="50" charset="-128"/>
                          </a:rPr>
                        </m:ctrlPr>
                      </m:fPr>
                      <m:num>
                        <m:r>
                          <a:rPr lang="ja-JP" altLang="en-US" i="1" dirty="0" smtClean="0">
                            <a:latin typeface="Cambria Math" panose="02040503050406030204" pitchFamily="18" charset="0"/>
                            <a:ea typeface="メイリオ" panose="020B0604030504040204" pitchFamily="50" charset="-128"/>
                          </a:rPr>
                          <m:t>１</m:t>
                        </m:r>
                      </m:num>
                      <m:den>
                        <m:r>
                          <a:rPr lang="ja-JP" altLang="en-US" i="1" dirty="0" smtClean="0">
                            <a:latin typeface="Cambria Math" panose="02040503050406030204" pitchFamily="18" charset="0"/>
                            <a:ea typeface="メイリオ" panose="020B0604030504040204" pitchFamily="50" charset="-128"/>
                          </a:rPr>
                          <m:t>２</m:t>
                        </m:r>
                      </m:den>
                    </m:f>
                  </m:oMath>
                </a14:m>
                <a:r>
                  <a:rPr lang="ja-JP" altLang="en-US" dirty="0">
                    <a:latin typeface="メイリオ" panose="020B0604030504040204" pitchFamily="50" charset="-128"/>
                    <a:ea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endParaRPr>
              </a:p>
            </p:txBody>
          </p:sp>
        </mc:Choice>
        <mc:Fallback xmlns="">
          <p:sp>
            <p:nvSpPr>
              <p:cNvPr id="8" name="テキスト ボックス 7">
                <a:extLst>
                  <a:ext uri="{FF2B5EF4-FFF2-40B4-BE49-F238E27FC236}">
                    <a16:creationId xmlns:a16="http://schemas.microsoft.com/office/drawing/2014/main" id="{D67B2ECA-6508-4A8E-BD44-CEA136493368}"/>
                  </a:ext>
                </a:extLst>
              </p:cNvPr>
              <p:cNvSpPr txBox="1">
                <a:spLocks noRot="1" noChangeAspect="1" noMove="1" noResize="1" noEditPoints="1" noAdjustHandles="1" noChangeArrowheads="1" noChangeShapeType="1" noTextEdit="1"/>
              </p:cNvSpPr>
              <p:nvPr/>
            </p:nvSpPr>
            <p:spPr>
              <a:xfrm>
                <a:off x="8134132" y="5373306"/>
                <a:ext cx="6400800" cy="992131"/>
              </a:xfrm>
              <a:prstGeom prst="rect">
                <a:avLst/>
              </a:prstGeom>
              <a:blipFill>
                <a:blip r:embed="rId5"/>
                <a:stretch>
                  <a:fillRect l="-762" b="-4294"/>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12853342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2193</Words>
  <Application>Microsoft Office PowerPoint</Application>
  <PresentationFormat>ワイド画面</PresentationFormat>
  <Paragraphs>356</Paragraphs>
  <Slides>24</Slides>
  <Notes>12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24</vt:i4>
      </vt:variant>
    </vt:vector>
  </HeadingPairs>
  <TitlesOfParts>
    <vt:vector size="31" baseType="lpstr">
      <vt:lpstr>Hiragino Kaku Gothic ProN</vt:lpstr>
      <vt:lpstr>メイリオ</vt:lpstr>
      <vt:lpstr>游ゴシック</vt:lpstr>
      <vt:lpstr>游ゴシック Light</vt:lpstr>
      <vt:lpstr>Arial</vt:lpstr>
      <vt:lpstr>Cambria Math</vt:lpstr>
      <vt:lpstr>Office テーマ</vt:lpstr>
      <vt:lpstr>ガス主任技術者試験 基礎　part7　材料</vt:lpstr>
      <vt:lpstr>基礎 part７　材料</vt:lpstr>
      <vt:lpstr>基礎　part7　材料</vt:lpstr>
      <vt:lpstr>基礎 part７　材料</vt:lpstr>
      <vt:lpstr>基礎 part７　材料</vt:lpstr>
      <vt:lpstr>基礎 part７　材料</vt:lpstr>
      <vt:lpstr>基礎 part７　材料</vt:lpstr>
      <vt:lpstr>基礎　part5　流体</vt:lpstr>
      <vt:lpstr>基礎 part７　材料</vt:lpstr>
      <vt:lpstr>基礎　part7　材料</vt:lpstr>
      <vt:lpstr>基礎　part7　材料</vt:lpstr>
      <vt:lpstr>基礎 part７　材料</vt:lpstr>
      <vt:lpstr>基礎　part7　材料</vt:lpstr>
      <vt:lpstr>基礎 part７　材料</vt:lpstr>
      <vt:lpstr>基礎 part７　材料</vt:lpstr>
      <vt:lpstr>基礎　part7　材料</vt:lpstr>
      <vt:lpstr>基礎　part7　材料</vt:lpstr>
      <vt:lpstr>基礎　part7　材料</vt:lpstr>
      <vt:lpstr>基礎　part7　材料</vt:lpstr>
      <vt:lpstr>基礎 part７　材料</vt:lpstr>
      <vt:lpstr>基礎　part7　材料</vt:lpstr>
      <vt:lpstr>基礎　part7　材料</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2021-05-16T00:41:45Z</dcterms:created>
  <dcterms:modified xsi:type="dcterms:W3CDTF">2021-05-16T02:35:19Z</dcterms:modified>
</cp:coreProperties>
</file>